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72" r:id="rId2"/>
    <p:sldId id="256" r:id="rId3"/>
    <p:sldId id="279" r:id="rId4"/>
    <p:sldId id="277" r:id="rId5"/>
    <p:sldId id="280" r:id="rId6"/>
    <p:sldId id="301" r:id="rId7"/>
    <p:sldId id="304" r:id="rId8"/>
    <p:sldId id="305" r:id="rId9"/>
    <p:sldId id="306" r:id="rId10"/>
    <p:sldId id="307" r:id="rId11"/>
    <p:sldId id="282" r:id="rId12"/>
    <p:sldId id="308" r:id="rId13"/>
    <p:sldId id="309" r:id="rId14"/>
    <p:sldId id="310" r:id="rId15"/>
    <p:sldId id="311" r:id="rId16"/>
    <p:sldId id="312" r:id="rId17"/>
    <p:sldId id="313" r:id="rId18"/>
    <p:sldId id="283" r:id="rId19"/>
    <p:sldId id="278" r:id="rId20"/>
    <p:sldId id="296" r:id="rId21"/>
    <p:sldId id="314" r:id="rId22"/>
    <p:sldId id="297" r:id="rId23"/>
    <p:sldId id="293"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B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94660"/>
  </p:normalViewPr>
  <p:slideViewPr>
    <p:cSldViewPr snapToGrid="0">
      <p:cViewPr varScale="1">
        <p:scale>
          <a:sx n="40" d="100"/>
          <a:sy n="40" d="100"/>
        </p:scale>
        <p:origin x="78" y="15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Hier den Namen der Evangelistin/des Evangelisten eintragen</a:t>
            </a:r>
          </a:p>
        </p:txBody>
      </p:sp>
    </p:spTree>
    <p:extLst>
      <p:ext uri="{BB962C8B-B14F-4D97-AF65-F5344CB8AC3E}">
        <p14:creationId xmlns:p14="http://schemas.microsoft.com/office/powerpoint/2010/main" val="307598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4" name="ts-logo-vertikal-mict-claim-weiss.png" descr="ts-logo-vertikal-mict-claim-weiss.png">
            <a:extLst>
              <a:ext uri="{FF2B5EF4-FFF2-40B4-BE49-F238E27FC236}">
                <a16:creationId xmlns:a16="http://schemas.microsoft.com/office/drawing/2014/main" id="{F299EF41-A2AF-9BFE-D667-47EBFAC98061}"/>
              </a:ext>
            </a:extLst>
          </p:cNvPr>
          <p:cNvPicPr>
            <a:picLocks noChangeAspect="1"/>
          </p:cNvPicPr>
          <p:nvPr userDrawn="1"/>
        </p:nvPicPr>
        <p:blipFill>
          <a:blip r:embed="rId2"/>
          <a:stretch>
            <a:fillRect/>
          </a:stretch>
        </p:blipFill>
        <p:spPr>
          <a:xfrm>
            <a:off x="7285365" y="2911690"/>
            <a:ext cx="9813270" cy="4926262"/>
          </a:xfrm>
          <a:prstGeom prst="rect">
            <a:avLst/>
          </a:prstGeom>
          <a:ln w="12700">
            <a:miter lim="400000"/>
          </a:ln>
        </p:spPr>
      </p:pic>
      <p:pic>
        <p:nvPicPr>
          <p:cNvPr id="5" name="jahr.png" descr="jahr.png">
            <a:extLst>
              <a:ext uri="{FF2B5EF4-FFF2-40B4-BE49-F238E27FC236}">
                <a16:creationId xmlns:a16="http://schemas.microsoft.com/office/drawing/2014/main" id="{25E6ECFD-B4B2-94BA-5DE6-3AA6F999B766}"/>
              </a:ext>
            </a:extLst>
          </p:cNvPr>
          <p:cNvPicPr>
            <a:picLocks noChangeAspect="1"/>
          </p:cNvPicPr>
          <p:nvPr userDrawn="1"/>
        </p:nvPicPr>
        <p:blipFill>
          <a:blip r:embed="rId3"/>
          <a:stretch>
            <a:fillRect/>
          </a:stretch>
        </p:blipFill>
        <p:spPr>
          <a:xfrm>
            <a:off x="10132453" y="9233841"/>
            <a:ext cx="4119094" cy="1382945"/>
          </a:xfrm>
          <a:prstGeom prst="rect">
            <a:avLst/>
          </a:prstGeom>
          <a:ln w="12700">
            <a:miter lim="400000"/>
          </a:ln>
        </p:spPr>
      </p:pic>
    </p:spTree>
    <p:extLst>
      <p:ext uri="{BB962C8B-B14F-4D97-AF65-F5344CB8AC3E}">
        <p14:creationId xmlns:p14="http://schemas.microsoft.com/office/powerpoint/2010/main" val="264805663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ühne">
    <p:spTree>
      <p:nvGrpSpPr>
        <p:cNvPr id="1" name=""/>
        <p:cNvGrpSpPr/>
        <p:nvPr/>
      </p:nvGrpSpPr>
      <p:grpSpPr>
        <a:xfrm>
          <a:off x="0" y="0"/>
          <a:ext cx="0" cy="0"/>
          <a:chOff x="0" y="0"/>
          <a:chExt cx="0" cy="0"/>
        </a:xfrm>
      </p:grpSpPr>
      <p:sp>
        <p:nvSpPr>
          <p:cNvPr id="4" name="Veranstaltungsformate">
            <a:extLst>
              <a:ext uri="{FF2B5EF4-FFF2-40B4-BE49-F238E27FC236}">
                <a16:creationId xmlns:a16="http://schemas.microsoft.com/office/drawing/2014/main" id="{C27B6F25-7124-9760-5F0D-2A7E338F5E99}"/>
              </a:ext>
            </a:extLst>
          </p:cNvPr>
          <p:cNvSpPr txBox="1"/>
          <p:nvPr userDrawn="1"/>
        </p:nvSpPr>
        <p:spPr>
          <a:xfrm>
            <a:off x="1206500" y="1828733"/>
            <a:ext cx="21971000" cy="1426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nSpc>
                <a:spcPct val="80000"/>
              </a:lnSpc>
              <a:defRPr sz="6000" b="1" spc="-119">
                <a:latin typeface="Arial"/>
                <a:ea typeface="Arial"/>
                <a:cs typeface="Arial"/>
                <a:sym typeface="Arial"/>
              </a:defRPr>
            </a:lvl1pPr>
          </a:lstStyle>
          <a:p>
            <a:r>
              <a:rPr lang="de-DE" dirty="0">
                <a:latin typeface="+mj-lt"/>
              </a:rPr>
              <a:t>Bühne</a:t>
            </a:r>
            <a:endParaRPr dirty="0">
              <a:latin typeface="+mj-lt"/>
            </a:endParaRPr>
          </a:p>
        </p:txBody>
      </p:sp>
      <p:pic>
        <p:nvPicPr>
          <p:cNvPr id="7" name="buehne.png" descr="buehne.png">
            <a:extLst>
              <a:ext uri="{FF2B5EF4-FFF2-40B4-BE49-F238E27FC236}">
                <a16:creationId xmlns:a16="http://schemas.microsoft.com/office/drawing/2014/main" id="{0E91D599-E707-1639-44D8-47899253C007}"/>
              </a:ext>
            </a:extLst>
          </p:cNvPr>
          <p:cNvPicPr>
            <a:picLocks noChangeAspect="1"/>
          </p:cNvPicPr>
          <p:nvPr userDrawn="1"/>
        </p:nvPicPr>
        <p:blipFill>
          <a:blip r:embed="rId2"/>
          <a:stretch>
            <a:fillRect/>
          </a:stretch>
        </p:blipFill>
        <p:spPr>
          <a:xfrm>
            <a:off x="1753960" y="2570147"/>
            <a:ext cx="5909712" cy="4000823"/>
          </a:xfrm>
          <a:prstGeom prst="rect">
            <a:avLst/>
          </a:prstGeom>
          <a:ln w="12700">
            <a:miter lim="400000"/>
          </a:ln>
        </p:spPr>
      </p:pic>
      <p:sp>
        <p:nvSpPr>
          <p:cNvPr id="16" name="Der Kurs testify befähigt Menschen ab 13 Jahren, Jesus in ihren persönlichen Beziehungen sprachfähig zu bezeugen. Du erhältst den Kurs für euren Teenkreis mit der Anmeldung zu truestory.">
            <a:extLst>
              <a:ext uri="{FF2B5EF4-FFF2-40B4-BE49-F238E27FC236}">
                <a16:creationId xmlns:a16="http://schemas.microsoft.com/office/drawing/2014/main" id="{FEA87674-AF13-FFED-C6C0-B020CAB8605E}"/>
              </a:ext>
            </a:extLst>
          </p:cNvPr>
          <p:cNvSpPr txBox="1"/>
          <p:nvPr userDrawn="1"/>
        </p:nvSpPr>
        <p:spPr>
          <a:xfrm>
            <a:off x="8211132" y="3551008"/>
            <a:ext cx="9265498" cy="6039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defTabSz="457200">
              <a:lnSpc>
                <a:spcPct val="120000"/>
              </a:lnSpc>
              <a:defRPr sz="2700">
                <a:latin typeface="Arial"/>
                <a:ea typeface="Arial"/>
                <a:cs typeface="Arial"/>
                <a:sym typeface="Arial"/>
              </a:defRPr>
            </a:lvl1pPr>
          </a:lstStyle>
          <a:p>
            <a:r>
              <a:rPr lang="de-DE" dirty="0">
                <a:latin typeface="+mj-lt"/>
              </a:rPr>
              <a:t>Das klassische Format.</a:t>
            </a:r>
          </a:p>
          <a:p>
            <a:endParaRPr lang="de-DE" dirty="0"/>
          </a:p>
          <a:p>
            <a:r>
              <a:rPr lang="de-DE" dirty="0"/>
              <a:t>Herzstück ist bei jedem der sechs Events eine Predigt, die zum Glauben an Jesus einlädt.</a:t>
            </a:r>
            <a:r>
              <a:rPr lang="de-DE" dirty="0">
                <a:latin typeface="+mj-lt"/>
              </a:rPr>
              <a:t> </a:t>
            </a:r>
          </a:p>
          <a:p>
            <a:r>
              <a:rPr lang="de-DE" dirty="0"/>
              <a:t>Daneben können Musik, interaktive Aktionen, Storys, die Teens mit Jesus erlebt haben, sowie Poetry-Slams und andere kreative Elemente das Programm abrunden.</a:t>
            </a:r>
          </a:p>
          <a:p>
            <a:endParaRPr lang="de-DE" dirty="0"/>
          </a:p>
          <a:p>
            <a:r>
              <a:rPr lang="de-DE" dirty="0"/>
              <a:t>Und ob ihr dafür die Lagerhalle von Onkel Willi in eine hippe Event-Location umbaut und der DJ dort den Teens ordentlich Beine macht oder ihr eine gemütliche Lounge mit Matcha Tee anbietet, ist ganz euch überlassen. </a:t>
            </a:r>
            <a:endParaRPr dirty="0">
              <a:latin typeface="+mj-lt"/>
            </a:endParaRPr>
          </a:p>
        </p:txBody>
      </p:sp>
    </p:spTree>
    <p:extLst>
      <p:ext uri="{BB962C8B-B14F-4D97-AF65-F5344CB8AC3E}">
        <p14:creationId xmlns:p14="http://schemas.microsoft.com/office/powerpoint/2010/main" val="314659520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log">
    <p:spTree>
      <p:nvGrpSpPr>
        <p:cNvPr id="1" name=""/>
        <p:cNvGrpSpPr/>
        <p:nvPr/>
      </p:nvGrpSpPr>
      <p:grpSpPr>
        <a:xfrm>
          <a:off x="0" y="0"/>
          <a:ext cx="0" cy="0"/>
          <a:chOff x="0" y="0"/>
          <a:chExt cx="0" cy="0"/>
        </a:xfrm>
      </p:grpSpPr>
      <p:sp>
        <p:nvSpPr>
          <p:cNvPr id="4" name="Veranstaltungsformate">
            <a:extLst>
              <a:ext uri="{FF2B5EF4-FFF2-40B4-BE49-F238E27FC236}">
                <a16:creationId xmlns:a16="http://schemas.microsoft.com/office/drawing/2014/main" id="{C27B6F25-7124-9760-5F0D-2A7E338F5E99}"/>
              </a:ext>
            </a:extLst>
          </p:cNvPr>
          <p:cNvSpPr txBox="1"/>
          <p:nvPr userDrawn="1"/>
        </p:nvSpPr>
        <p:spPr>
          <a:xfrm>
            <a:off x="1206500" y="1828733"/>
            <a:ext cx="21971000" cy="1426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defRPr sz="6000" b="1" spc="-119">
                <a:latin typeface="Arial"/>
                <a:ea typeface="Arial"/>
                <a:cs typeface="Arial"/>
                <a:sym typeface="Arial"/>
              </a:defRPr>
            </a:lvl1pPr>
          </a:lstStyle>
          <a:p>
            <a:r>
              <a:rPr lang="de-DE" dirty="0">
                <a:latin typeface="+mj-lt"/>
              </a:rPr>
              <a:t>Dialog</a:t>
            </a:r>
            <a:endParaRPr dirty="0">
              <a:latin typeface="+mj-lt"/>
            </a:endParaRPr>
          </a:p>
        </p:txBody>
      </p:sp>
      <p:sp>
        <p:nvSpPr>
          <p:cNvPr id="16" name="Der Kurs testify befähigt Menschen ab 13 Jahren, Jesus in ihren persönlichen Beziehungen sprachfähig zu bezeugen. Du erhältst den Kurs für euren Teenkreis mit der Anmeldung zu truestory.">
            <a:extLst>
              <a:ext uri="{FF2B5EF4-FFF2-40B4-BE49-F238E27FC236}">
                <a16:creationId xmlns:a16="http://schemas.microsoft.com/office/drawing/2014/main" id="{FEA87674-AF13-FFED-C6C0-B020CAB8605E}"/>
              </a:ext>
            </a:extLst>
          </p:cNvPr>
          <p:cNvSpPr txBox="1"/>
          <p:nvPr userDrawn="1"/>
        </p:nvSpPr>
        <p:spPr>
          <a:xfrm>
            <a:off x="8211132" y="3551008"/>
            <a:ext cx="9265498" cy="4544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2700">
                <a:latin typeface="Arial"/>
                <a:ea typeface="Arial"/>
                <a:cs typeface="Arial"/>
                <a:sym typeface="Arial"/>
              </a:defRPr>
            </a:lvl1pPr>
          </a:lstStyle>
          <a:p>
            <a:r>
              <a:rPr lang="de-DE" dirty="0"/>
              <a:t>Die Teens lesen in kleinen Gruppen eine Geschichte von Jesus und können sich über den Inhalt aus­tauschen. Danach können sie dem truestory-Evangelisten alle ihre Fragen stellen. Im Dialog wird so die Bibel entdeckt und lebendig. </a:t>
            </a:r>
          </a:p>
          <a:p>
            <a:endParaRPr lang="de-DE" dirty="0"/>
          </a:p>
          <a:p>
            <a:r>
              <a:rPr lang="de-DE" dirty="0"/>
              <a:t>Im Anschluss gibt es einen kurzen Input vom Evangelisten, der den Kern der Geschichte auf eine persönliche Ebene bringt.</a:t>
            </a:r>
            <a:endParaRPr dirty="0">
              <a:latin typeface="+mj-lt"/>
            </a:endParaRPr>
          </a:p>
        </p:txBody>
      </p:sp>
      <p:pic>
        <p:nvPicPr>
          <p:cNvPr id="5" name="dialog.png" descr="dialog.png">
            <a:extLst>
              <a:ext uri="{FF2B5EF4-FFF2-40B4-BE49-F238E27FC236}">
                <a16:creationId xmlns:a16="http://schemas.microsoft.com/office/drawing/2014/main" id="{1FF66C97-9D8F-F9D5-1CF2-2368C263BEAA}"/>
              </a:ext>
            </a:extLst>
          </p:cNvPr>
          <p:cNvPicPr>
            <a:picLocks noChangeAspect="1"/>
          </p:cNvPicPr>
          <p:nvPr userDrawn="1"/>
        </p:nvPicPr>
        <p:blipFill>
          <a:blip r:embed="rId2"/>
          <a:stretch>
            <a:fillRect/>
          </a:stretch>
        </p:blipFill>
        <p:spPr>
          <a:xfrm>
            <a:off x="1669677" y="2430897"/>
            <a:ext cx="5914463" cy="4140072"/>
          </a:xfrm>
          <a:prstGeom prst="rect">
            <a:avLst/>
          </a:prstGeom>
          <a:ln w="12700">
            <a:miter lim="400000"/>
          </a:ln>
        </p:spPr>
      </p:pic>
    </p:spTree>
    <p:extLst>
      <p:ext uri="{BB962C8B-B14F-4D97-AF65-F5344CB8AC3E}">
        <p14:creationId xmlns:p14="http://schemas.microsoft.com/office/powerpoint/2010/main" val="397067872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ream">
    <p:spTree>
      <p:nvGrpSpPr>
        <p:cNvPr id="1" name=""/>
        <p:cNvGrpSpPr/>
        <p:nvPr/>
      </p:nvGrpSpPr>
      <p:grpSpPr>
        <a:xfrm>
          <a:off x="0" y="0"/>
          <a:ext cx="0" cy="0"/>
          <a:chOff x="0" y="0"/>
          <a:chExt cx="0" cy="0"/>
        </a:xfrm>
      </p:grpSpPr>
      <p:sp>
        <p:nvSpPr>
          <p:cNvPr id="4" name="Veranstaltungsformate">
            <a:extLst>
              <a:ext uri="{FF2B5EF4-FFF2-40B4-BE49-F238E27FC236}">
                <a16:creationId xmlns:a16="http://schemas.microsoft.com/office/drawing/2014/main" id="{C27B6F25-7124-9760-5F0D-2A7E338F5E99}"/>
              </a:ext>
            </a:extLst>
          </p:cNvPr>
          <p:cNvSpPr txBox="1"/>
          <p:nvPr userDrawn="1"/>
        </p:nvSpPr>
        <p:spPr>
          <a:xfrm>
            <a:off x="1206500" y="1828733"/>
            <a:ext cx="21971000" cy="1426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defRPr sz="6000" b="1" spc="-119">
                <a:latin typeface="Arial"/>
                <a:ea typeface="Arial"/>
                <a:cs typeface="Arial"/>
                <a:sym typeface="Arial"/>
              </a:defRPr>
            </a:lvl1pPr>
          </a:lstStyle>
          <a:p>
            <a:r>
              <a:rPr lang="de-DE" dirty="0">
                <a:latin typeface="+mj-lt"/>
              </a:rPr>
              <a:t>Stream</a:t>
            </a:r>
            <a:endParaRPr dirty="0">
              <a:latin typeface="+mj-lt"/>
            </a:endParaRPr>
          </a:p>
        </p:txBody>
      </p:sp>
      <p:sp>
        <p:nvSpPr>
          <p:cNvPr id="16" name="Der Kurs testify befähigt Menschen ab 13 Jahren, Jesus in ihren persönlichen Beziehungen sprachfähig zu bezeugen. Du erhältst den Kurs für euren Teenkreis mit der Anmeldung zu truestory.">
            <a:extLst>
              <a:ext uri="{FF2B5EF4-FFF2-40B4-BE49-F238E27FC236}">
                <a16:creationId xmlns:a16="http://schemas.microsoft.com/office/drawing/2014/main" id="{FEA87674-AF13-FFED-C6C0-B020CAB8605E}"/>
              </a:ext>
            </a:extLst>
          </p:cNvPr>
          <p:cNvSpPr txBox="1"/>
          <p:nvPr userDrawn="1"/>
        </p:nvSpPr>
        <p:spPr>
          <a:xfrm>
            <a:off x="8211132" y="3551008"/>
            <a:ext cx="9265498" cy="3048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2700">
                <a:latin typeface="Arial"/>
                <a:ea typeface="Arial"/>
                <a:cs typeface="Arial"/>
                <a:sym typeface="Arial"/>
              </a:defRPr>
            </a:lvl1pPr>
          </a:lstStyle>
          <a:p>
            <a:r>
              <a:rPr lang="de-DE" dirty="0"/>
              <a:t>Der Stream ist ein extra produziertes Format, das den Sehgewohnheiten der Teens von heute entspricht. </a:t>
            </a:r>
          </a:p>
          <a:p>
            <a:endParaRPr lang="de-DE" dirty="0"/>
          </a:p>
          <a:p>
            <a:r>
              <a:rPr lang="de-DE" dirty="0"/>
              <a:t>Alex und Maxi von den </a:t>
            </a:r>
            <a:r>
              <a:rPr lang="de-DE" dirty="0" err="1"/>
              <a:t>O‘Bros</a:t>
            </a:r>
            <a:r>
              <a:rPr lang="de-DE" dirty="0"/>
              <a:t> sind als Moderatoren am Start. Zentrales Element des Streams sind vier Clips zum Thema des Abends:</a:t>
            </a:r>
            <a:endParaRPr lang="de-DE" dirty="0">
              <a:latin typeface="+mj-lt"/>
            </a:endParaRPr>
          </a:p>
        </p:txBody>
      </p:sp>
      <p:pic>
        <p:nvPicPr>
          <p:cNvPr id="5" name="stream.png" descr="stream.png">
            <a:extLst>
              <a:ext uri="{FF2B5EF4-FFF2-40B4-BE49-F238E27FC236}">
                <a16:creationId xmlns:a16="http://schemas.microsoft.com/office/drawing/2014/main" id="{BCD4B8E4-FAE3-13B9-B400-4F63C286D9F0}"/>
              </a:ext>
            </a:extLst>
          </p:cNvPr>
          <p:cNvPicPr>
            <a:picLocks noChangeAspect="1"/>
          </p:cNvPicPr>
          <p:nvPr userDrawn="1"/>
        </p:nvPicPr>
        <p:blipFill>
          <a:blip r:embed="rId2"/>
          <a:stretch>
            <a:fillRect/>
          </a:stretch>
        </p:blipFill>
        <p:spPr>
          <a:xfrm>
            <a:off x="1730908" y="2399450"/>
            <a:ext cx="5991546" cy="4171519"/>
          </a:xfrm>
          <a:prstGeom prst="rect">
            <a:avLst/>
          </a:prstGeom>
          <a:ln w="12700">
            <a:miter lim="400000"/>
          </a:ln>
        </p:spPr>
      </p:pic>
      <p:sp>
        <p:nvSpPr>
          <p:cNvPr id="6" name="5  Basis-Einheiten…">
            <a:extLst>
              <a:ext uri="{FF2B5EF4-FFF2-40B4-BE49-F238E27FC236}">
                <a16:creationId xmlns:a16="http://schemas.microsoft.com/office/drawing/2014/main" id="{56089C11-D6F6-C310-56DF-7A1584123C40}"/>
              </a:ext>
            </a:extLst>
          </p:cNvPr>
          <p:cNvSpPr txBox="1"/>
          <p:nvPr userDrawn="1"/>
        </p:nvSpPr>
        <p:spPr>
          <a:xfrm>
            <a:off x="8246862" y="6716965"/>
            <a:ext cx="10878698" cy="2227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sz="2700" dirty="0"/>
              <a:t>Zwei Biografie-Clips von jungen Menschen, die Jesus erlebt haben</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sz="2700" dirty="0"/>
              <a:t>Eine Story von Jesus, die kreativ aufbereitet wird</a:t>
            </a:r>
            <a:endParaRPr sz="2700"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sz="2700" dirty="0"/>
              <a:t>Ein kurzer Clip, der auf intellektuelle Einwände gegenüber dem Glauben eingeht</a:t>
            </a:r>
          </a:p>
        </p:txBody>
      </p:sp>
      <p:sp>
        <p:nvSpPr>
          <p:cNvPr id="11" name="Der Kurs testify befähigt Menschen ab 13 Jahren, Jesus in ihren persönlichen Beziehungen sprachfähig zu bezeugen. Du erhältst den Kurs für euren Teenkreis mit der Anmeldung zu truestory.">
            <a:extLst>
              <a:ext uri="{FF2B5EF4-FFF2-40B4-BE49-F238E27FC236}">
                <a16:creationId xmlns:a16="http://schemas.microsoft.com/office/drawing/2014/main" id="{C393AEC2-FF08-D0B1-B49B-47855011B759}"/>
              </a:ext>
            </a:extLst>
          </p:cNvPr>
          <p:cNvSpPr txBox="1"/>
          <p:nvPr userDrawn="1"/>
        </p:nvSpPr>
        <p:spPr>
          <a:xfrm>
            <a:off x="8211132" y="9407738"/>
            <a:ext cx="9265498" cy="2051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2700">
                <a:latin typeface="Arial"/>
                <a:ea typeface="Arial"/>
                <a:cs typeface="Arial"/>
                <a:sym typeface="Arial"/>
              </a:defRPr>
            </a:lvl1pPr>
          </a:lstStyle>
          <a:p>
            <a:r>
              <a:rPr lang="de-DE" dirty="0"/>
              <a:t>Die Teens können online ihre Fragen stellen, die dann live von den Protagonisten aus den Clips beantwortet werden. Zum Abschluss gibt es eine Einladung, Jesus persönlich kennenzulernen.</a:t>
            </a:r>
            <a:endParaRPr lang="de-DE" dirty="0">
              <a:latin typeface="+mj-lt"/>
            </a:endParaRPr>
          </a:p>
        </p:txBody>
      </p:sp>
    </p:spTree>
    <p:extLst>
      <p:ext uri="{BB962C8B-B14F-4D97-AF65-F5344CB8AC3E}">
        <p14:creationId xmlns:p14="http://schemas.microsoft.com/office/powerpoint/2010/main" val="14523367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munity-Newsletter">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90238F-B161-04EA-C69C-E57D2D9C232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191891" y="2926825"/>
            <a:ext cx="16237682" cy="9133696"/>
          </a:xfrm>
          <a:prstGeom prst="rect">
            <a:avLst/>
          </a:prstGeom>
        </p:spPr>
      </p:pic>
      <p:sp>
        <p:nvSpPr>
          <p:cNvPr id="6" name="www.truestory.eu/community">
            <a:extLst>
              <a:ext uri="{FF2B5EF4-FFF2-40B4-BE49-F238E27FC236}">
                <a16:creationId xmlns:a16="http://schemas.microsoft.com/office/drawing/2014/main" id="{BE489926-33B1-89DC-66B6-247EDCD46658}"/>
              </a:ext>
            </a:extLst>
          </p:cNvPr>
          <p:cNvSpPr/>
          <p:nvPr userDrawn="1"/>
        </p:nvSpPr>
        <p:spPr>
          <a:xfrm>
            <a:off x="1904468" y="7152325"/>
            <a:ext cx="6802062" cy="1270001"/>
          </a:xfrm>
          <a:prstGeom prst="roundRect">
            <a:avLst>
              <a:gd name="adj" fmla="val 38508"/>
            </a:avLst>
          </a:prstGeom>
          <a:solidFill>
            <a:schemeClr val="accent4">
              <a:hueOff val="475731"/>
              <a:satOff val="-4338"/>
              <a:lumOff val="1018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b="1">
                <a:solidFill>
                  <a:srgbClr val="000000"/>
                </a:solidFill>
                <a:latin typeface="Arial"/>
                <a:ea typeface="Arial"/>
                <a:cs typeface="Arial"/>
                <a:sym typeface="Arial"/>
              </a:defRPr>
            </a:lvl1pPr>
          </a:lstStyle>
          <a:p>
            <a:r>
              <a:rPr dirty="0"/>
              <a:t>truestory.eu/community</a:t>
            </a:r>
          </a:p>
        </p:txBody>
      </p:sp>
      <p:sp>
        <p:nvSpPr>
          <p:cNvPr id="8" name="Der Kurs testify befähigt Menschen ab 13 Jahren, Jesus in ihren persönlichen Beziehungen sprachfähig zu bezeugen. Du erhältst den Kurs für euren Teenkreis mit der Anmeldung zu truestory.">
            <a:extLst>
              <a:ext uri="{FF2B5EF4-FFF2-40B4-BE49-F238E27FC236}">
                <a16:creationId xmlns:a16="http://schemas.microsoft.com/office/drawing/2014/main" id="{D5DC4ED5-3ADF-EDDC-A5D1-872BAB85A053}"/>
              </a:ext>
            </a:extLst>
          </p:cNvPr>
          <p:cNvSpPr txBox="1"/>
          <p:nvPr userDrawn="1"/>
        </p:nvSpPr>
        <p:spPr>
          <a:xfrm>
            <a:off x="2123617" y="3124503"/>
            <a:ext cx="10908990" cy="1230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defTabSz="457200">
              <a:lnSpc>
                <a:spcPct val="120000"/>
              </a:lnSpc>
              <a:defRPr sz="2700">
                <a:latin typeface="Arial"/>
                <a:ea typeface="Arial"/>
                <a:cs typeface="Arial"/>
                <a:sym typeface="Arial"/>
              </a:defRPr>
            </a:lvl1pPr>
          </a:lstStyle>
          <a:p>
            <a:r>
              <a:rPr lang="de-DE" sz="3200" dirty="0">
                <a:latin typeface="+mj-lt"/>
              </a:rPr>
              <a:t>Werde Teil unserer Community und erhalte alle 2-3 Monate einen Video-Newsletter</a:t>
            </a:r>
            <a:endParaRPr sz="3200" dirty="0">
              <a:latin typeface="+mj-lt"/>
            </a:endParaRPr>
          </a:p>
        </p:txBody>
      </p:sp>
      <p:sp>
        <p:nvSpPr>
          <p:cNvPr id="10" name="5  Basis-Einheiten…">
            <a:extLst>
              <a:ext uri="{FF2B5EF4-FFF2-40B4-BE49-F238E27FC236}">
                <a16:creationId xmlns:a16="http://schemas.microsoft.com/office/drawing/2014/main" id="{0BA1E740-BD3A-6F99-A1FE-FAACC47ADDFA}"/>
              </a:ext>
            </a:extLst>
          </p:cNvPr>
          <p:cNvSpPr txBox="1"/>
          <p:nvPr userDrawn="1"/>
        </p:nvSpPr>
        <p:spPr>
          <a:xfrm>
            <a:off x="2085114" y="4768239"/>
            <a:ext cx="6621416" cy="1920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Inputs zu Thema Evangelisation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Relevante Updates</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Einblicke hinter die Kulissen</a:t>
            </a:r>
            <a:endParaRPr dirty="0">
              <a:latin typeface="+mj-lt"/>
            </a:endParaRPr>
          </a:p>
        </p:txBody>
      </p:sp>
      <p:sp>
        <p:nvSpPr>
          <p:cNvPr id="11" name="Veranstaltungsformate">
            <a:extLst>
              <a:ext uri="{FF2B5EF4-FFF2-40B4-BE49-F238E27FC236}">
                <a16:creationId xmlns:a16="http://schemas.microsoft.com/office/drawing/2014/main" id="{92A73AD6-FAB8-A3E3-048C-3F221DEF4C72}"/>
              </a:ext>
            </a:extLst>
          </p:cNvPr>
          <p:cNvSpPr txBox="1"/>
          <p:nvPr userDrawn="1"/>
        </p:nvSpPr>
        <p:spPr>
          <a:xfrm>
            <a:off x="1206500" y="1828733"/>
            <a:ext cx="21971000" cy="1426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defRPr sz="6000" b="1" spc="-119">
                <a:latin typeface="Arial"/>
                <a:ea typeface="Arial"/>
                <a:cs typeface="Arial"/>
                <a:sym typeface="Arial"/>
              </a:defRPr>
            </a:lvl1pPr>
          </a:lstStyle>
          <a:p>
            <a:r>
              <a:rPr lang="de-DE" dirty="0">
                <a:latin typeface="+mj-lt"/>
              </a:rPr>
              <a:t>Community</a:t>
            </a:r>
            <a:endParaRPr dirty="0">
              <a:latin typeface="+mj-lt"/>
            </a:endParaRPr>
          </a:p>
        </p:txBody>
      </p:sp>
    </p:spTree>
    <p:extLst>
      <p:ext uri="{BB962C8B-B14F-4D97-AF65-F5344CB8AC3E}">
        <p14:creationId xmlns:p14="http://schemas.microsoft.com/office/powerpoint/2010/main" val="230183387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ulsmagazin">
    <p:spTree>
      <p:nvGrpSpPr>
        <p:cNvPr id="1" name=""/>
        <p:cNvGrpSpPr/>
        <p:nvPr/>
      </p:nvGrpSpPr>
      <p:grpSpPr>
        <a:xfrm>
          <a:off x="0" y="0"/>
          <a:ext cx="0" cy="0"/>
          <a:chOff x="0" y="0"/>
          <a:chExt cx="0" cy="0"/>
        </a:xfrm>
      </p:grpSpPr>
      <p:pic>
        <p:nvPicPr>
          <p:cNvPr id="4" name="ts23-impulsmagazin-mockup.png" descr="ts23-impulsmagazin-mockup.png">
            <a:extLst>
              <a:ext uri="{FF2B5EF4-FFF2-40B4-BE49-F238E27FC236}">
                <a16:creationId xmlns:a16="http://schemas.microsoft.com/office/drawing/2014/main" id="{461DB22F-9966-AD93-F8C7-CD27859F95D4}"/>
              </a:ext>
            </a:extLst>
          </p:cNvPr>
          <p:cNvPicPr>
            <a:picLocks noChangeAspect="1"/>
          </p:cNvPicPr>
          <p:nvPr userDrawn="1"/>
        </p:nvPicPr>
        <p:blipFill>
          <a:blip r:embed="rId2"/>
          <a:stretch>
            <a:fillRect/>
          </a:stretch>
        </p:blipFill>
        <p:spPr>
          <a:xfrm>
            <a:off x="2142971" y="2272456"/>
            <a:ext cx="8028962" cy="9349280"/>
          </a:xfrm>
          <a:prstGeom prst="rect">
            <a:avLst/>
          </a:prstGeom>
          <a:ln w="12700">
            <a:miter lim="400000"/>
          </a:ln>
        </p:spPr>
      </p:pic>
      <p:sp>
        <p:nvSpPr>
          <p:cNvPr id="5" name="Impulsmagazin">
            <a:extLst>
              <a:ext uri="{FF2B5EF4-FFF2-40B4-BE49-F238E27FC236}">
                <a16:creationId xmlns:a16="http://schemas.microsoft.com/office/drawing/2014/main" id="{52F14842-0C02-B162-197E-40CE5E889B6A}"/>
              </a:ext>
            </a:extLst>
          </p:cNvPr>
          <p:cNvSpPr txBox="1"/>
          <p:nvPr userDrawn="1"/>
        </p:nvSpPr>
        <p:spPr>
          <a:xfrm>
            <a:off x="10776564" y="1851449"/>
            <a:ext cx="21971001" cy="1426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6000" b="1" spc="-119">
                <a:latin typeface="Arial"/>
                <a:ea typeface="Arial"/>
                <a:cs typeface="Arial"/>
                <a:sym typeface="Arial"/>
              </a:defRPr>
            </a:lvl1pPr>
          </a:lstStyle>
          <a:p>
            <a:r>
              <a:rPr dirty="0" err="1">
                <a:latin typeface="+mj-lt"/>
              </a:rPr>
              <a:t>Impulsmagazin</a:t>
            </a:r>
            <a:r>
              <a:rPr dirty="0"/>
              <a:t> </a:t>
            </a:r>
          </a:p>
        </p:txBody>
      </p:sp>
      <p:sp>
        <p:nvSpPr>
          <p:cNvPr id="10" name="5  Basis-Einheiten…">
            <a:extLst>
              <a:ext uri="{FF2B5EF4-FFF2-40B4-BE49-F238E27FC236}">
                <a16:creationId xmlns:a16="http://schemas.microsoft.com/office/drawing/2014/main" id="{5D1B52D3-3B84-395B-C040-55123810F742}"/>
              </a:ext>
            </a:extLst>
          </p:cNvPr>
          <p:cNvSpPr txBox="1"/>
          <p:nvPr userDrawn="1"/>
        </p:nvSpPr>
        <p:spPr>
          <a:xfrm>
            <a:off x="10776564" y="3075397"/>
            <a:ext cx="9002987" cy="7743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Gute Nachricht? Für‘n Arsch!</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Events als Schlüsselmomente</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Empower deine Teens</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Gen Z verstehen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Das Potenzial von TikTok</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Gen Z und ihre größten Frage</a:t>
            </a:r>
            <a:r>
              <a:rPr dirty="0">
                <a:latin typeface="+mj-lt"/>
              </a:rPr>
              <a:t>n</a:t>
            </a:r>
            <a:endParaRPr lang="de-DE"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Mit Muslimen über Jesus reden</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Das verkürztstummelige Evangelium</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Missionarische Jugendgruppen</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Digitales Babylon</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Apologetik: Klima</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dirty="0">
                <a:latin typeface="+mj-lt"/>
              </a:rPr>
              <a:t>Apologetik: Kirche</a:t>
            </a:r>
            <a:endParaRPr lang="de-DE" u="none"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lang="de-DE" u="none" dirty="0">
                <a:latin typeface="+mj-lt"/>
              </a:rPr>
              <a:t>Evangelisation und Marke</a:t>
            </a:r>
            <a:r>
              <a:rPr lang="de-DE" dirty="0">
                <a:latin typeface="+mj-lt"/>
              </a:rPr>
              <a:t>ting</a:t>
            </a:r>
          </a:p>
        </p:txBody>
      </p:sp>
    </p:spTree>
    <p:extLst>
      <p:ext uri="{BB962C8B-B14F-4D97-AF65-F5344CB8AC3E}">
        <p14:creationId xmlns:p14="http://schemas.microsoft.com/office/powerpoint/2010/main" val="29860945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meldung">
    <p:spTree>
      <p:nvGrpSpPr>
        <p:cNvPr id="1" name=""/>
        <p:cNvGrpSpPr/>
        <p:nvPr/>
      </p:nvGrpSpPr>
      <p:grpSpPr>
        <a:xfrm>
          <a:off x="0" y="0"/>
          <a:ext cx="0" cy="0"/>
          <a:chOff x="0" y="0"/>
          <a:chExt cx="0" cy="0"/>
        </a:xfrm>
      </p:grpSpPr>
      <p:sp>
        <p:nvSpPr>
          <p:cNvPr id="3" name="Melde dich ab Juni 2022 Für dein truestory an">
            <a:extLst>
              <a:ext uri="{FF2B5EF4-FFF2-40B4-BE49-F238E27FC236}">
                <a16:creationId xmlns:a16="http://schemas.microsoft.com/office/drawing/2014/main" id="{02A4F7C2-6287-588F-997A-EC14C960FEB4}"/>
              </a:ext>
            </a:extLst>
          </p:cNvPr>
          <p:cNvSpPr txBox="1"/>
          <p:nvPr userDrawn="1"/>
        </p:nvSpPr>
        <p:spPr>
          <a:xfrm>
            <a:off x="1206500" y="2315664"/>
            <a:ext cx="21971000" cy="1431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3800" cap="all" spc="-76">
                <a:solidFill>
                  <a:schemeClr val="accent4">
                    <a:hueOff val="475731"/>
                    <a:satOff val="-4338"/>
                    <a:lumOff val="10182"/>
                  </a:schemeClr>
                </a:solidFill>
                <a:latin typeface="Arial"/>
                <a:ea typeface="Arial"/>
                <a:cs typeface="Arial"/>
                <a:sym typeface="Arial"/>
              </a:defRPr>
            </a:lvl1pPr>
          </a:lstStyle>
          <a:p>
            <a:r>
              <a:rPr dirty="0" err="1"/>
              <a:t>Melde</a:t>
            </a:r>
            <a:r>
              <a:rPr dirty="0"/>
              <a:t> dich Für </a:t>
            </a:r>
            <a:r>
              <a:rPr dirty="0" err="1"/>
              <a:t>dein</a:t>
            </a:r>
            <a:r>
              <a:rPr dirty="0"/>
              <a:t> truestory an</a:t>
            </a:r>
          </a:p>
        </p:txBody>
      </p:sp>
      <p:pic>
        <p:nvPicPr>
          <p:cNvPr id="4" name="anime-photo.png" descr="anime-photo.png">
            <a:extLst>
              <a:ext uri="{FF2B5EF4-FFF2-40B4-BE49-F238E27FC236}">
                <a16:creationId xmlns:a16="http://schemas.microsoft.com/office/drawing/2014/main" id="{F80D65E3-A90E-8688-D9B4-7124E1332418}"/>
              </a:ext>
            </a:extLst>
          </p:cNvPr>
          <p:cNvPicPr>
            <a:picLocks noChangeAspect="1"/>
          </p:cNvPicPr>
          <p:nvPr userDrawn="1"/>
        </p:nvPicPr>
        <p:blipFill>
          <a:blip r:embed="rId2"/>
          <a:stretch>
            <a:fillRect/>
          </a:stretch>
        </p:blipFill>
        <p:spPr>
          <a:xfrm>
            <a:off x="7921800" y="5144673"/>
            <a:ext cx="4419046" cy="5543265"/>
          </a:xfrm>
          <a:prstGeom prst="rect">
            <a:avLst/>
          </a:prstGeom>
          <a:ln w="12700">
            <a:miter lim="400000"/>
          </a:ln>
        </p:spPr>
      </p:pic>
      <p:pic>
        <p:nvPicPr>
          <p:cNvPr id="5" name="fruehbucherpreis.png" descr="fruehbucherpreis.png">
            <a:extLst>
              <a:ext uri="{FF2B5EF4-FFF2-40B4-BE49-F238E27FC236}">
                <a16:creationId xmlns:a16="http://schemas.microsoft.com/office/drawing/2014/main" id="{630E4412-D158-8ABA-2226-E9831ACBFA2F}"/>
              </a:ext>
            </a:extLst>
          </p:cNvPr>
          <p:cNvPicPr>
            <a:picLocks noChangeAspect="1"/>
          </p:cNvPicPr>
          <p:nvPr userDrawn="1"/>
        </p:nvPicPr>
        <p:blipFill>
          <a:blip r:embed="rId3"/>
          <a:stretch>
            <a:fillRect/>
          </a:stretch>
        </p:blipFill>
        <p:spPr>
          <a:xfrm>
            <a:off x="11924319" y="6404810"/>
            <a:ext cx="4088406" cy="4749247"/>
          </a:xfrm>
          <a:prstGeom prst="rect">
            <a:avLst/>
          </a:prstGeom>
          <a:ln w="12700">
            <a:miter lim="400000"/>
          </a:ln>
        </p:spPr>
      </p:pic>
      <p:sp>
        <p:nvSpPr>
          <p:cNvPr id="6" name="www.truestory.de">
            <a:extLst>
              <a:ext uri="{FF2B5EF4-FFF2-40B4-BE49-F238E27FC236}">
                <a16:creationId xmlns:a16="http://schemas.microsoft.com/office/drawing/2014/main" id="{2ED3CAA1-8523-C751-A99B-91D3DD974752}"/>
              </a:ext>
            </a:extLst>
          </p:cNvPr>
          <p:cNvSpPr txBox="1"/>
          <p:nvPr userDrawn="1"/>
        </p:nvSpPr>
        <p:spPr>
          <a:xfrm>
            <a:off x="1206500" y="3153080"/>
            <a:ext cx="21971000" cy="1431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6000" b="1" cap="all" spc="-119">
                <a:latin typeface="Arial"/>
                <a:ea typeface="Arial"/>
                <a:cs typeface="Arial"/>
                <a:sym typeface="Arial"/>
              </a:defRPr>
            </a:lvl1pPr>
          </a:lstStyle>
          <a:p>
            <a:r>
              <a:rPr dirty="0"/>
              <a:t>www.truestory.</a:t>
            </a:r>
            <a:r>
              <a:rPr lang="de-DE" dirty="0" err="1"/>
              <a:t>eu</a:t>
            </a:r>
            <a:endParaRPr dirty="0"/>
          </a:p>
        </p:txBody>
      </p:sp>
      <p:pic>
        <p:nvPicPr>
          <p:cNvPr id="7" name="logo-rund.png" descr="logo-rund.png">
            <a:extLst>
              <a:ext uri="{FF2B5EF4-FFF2-40B4-BE49-F238E27FC236}">
                <a16:creationId xmlns:a16="http://schemas.microsoft.com/office/drawing/2014/main" id="{7D1FFCEB-2C05-692D-8C98-7D64E6EB0087}"/>
              </a:ext>
            </a:extLst>
          </p:cNvPr>
          <p:cNvPicPr>
            <a:picLocks noChangeAspect="1"/>
          </p:cNvPicPr>
          <p:nvPr userDrawn="1"/>
        </p:nvPicPr>
        <p:blipFill>
          <a:blip r:embed="rId4"/>
          <a:stretch>
            <a:fillRect/>
          </a:stretch>
        </p:blipFill>
        <p:spPr>
          <a:xfrm>
            <a:off x="20686104" y="1573600"/>
            <a:ext cx="1993901" cy="2095501"/>
          </a:xfrm>
          <a:prstGeom prst="rect">
            <a:avLst/>
          </a:prstGeom>
          <a:ln w="12700">
            <a:miter lim="400000"/>
          </a:ln>
        </p:spPr>
      </p:pic>
    </p:spTree>
    <p:extLst>
      <p:ext uri="{BB962C8B-B14F-4D97-AF65-F5344CB8AC3E}">
        <p14:creationId xmlns:p14="http://schemas.microsoft.com/office/powerpoint/2010/main" val="337985242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12" name="Titel der Präsentation"/>
          <p:cNvSpPr txBox="1">
            <a:spLocks noGrp="1"/>
          </p:cNvSpPr>
          <p:nvPr>
            <p:ph type="title" hasCustomPrompt="1"/>
          </p:nvPr>
        </p:nvSpPr>
        <p:spPr>
          <a:xfrm>
            <a:off x="2412786" y="2574991"/>
            <a:ext cx="19379133" cy="4648201"/>
          </a:xfrm>
          <a:prstGeom prst="rect">
            <a:avLst/>
          </a:prstGeom>
        </p:spPr>
        <p:txBody>
          <a:bodyPr anchor="b"/>
          <a:lstStyle>
            <a:lvl1pPr>
              <a:defRPr sz="11600" spc="-232">
                <a:latin typeface="+mj-lt"/>
              </a:defRPr>
            </a:lvl1pPr>
          </a:lstStyle>
          <a:p>
            <a:r>
              <a:rPr dirty="0" err="1"/>
              <a:t>Titel</a:t>
            </a:r>
            <a:r>
              <a:rPr dirty="0"/>
              <a:t> der </a:t>
            </a:r>
            <a:r>
              <a:rPr dirty="0" err="1"/>
              <a:t>Präsentation</a:t>
            </a:r>
            <a:endParaRPr dirty="0"/>
          </a:p>
        </p:txBody>
      </p:sp>
      <p:sp>
        <p:nvSpPr>
          <p:cNvPr id="13" name="Textebene 1…"/>
          <p:cNvSpPr txBox="1">
            <a:spLocks noGrp="1"/>
          </p:cNvSpPr>
          <p:nvPr>
            <p:ph type="body" sz="quarter" idx="1" hasCustomPrompt="1"/>
          </p:nvPr>
        </p:nvSpPr>
        <p:spPr>
          <a:xfrm>
            <a:off x="2412786" y="7258538"/>
            <a:ext cx="19379133"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dirty="0" err="1"/>
              <a:t>Präsentationsuntertitel</a:t>
            </a:r>
            <a:endParaRPr dirty="0"/>
          </a:p>
          <a:p>
            <a:pPr lvl="1"/>
            <a:endParaRPr dirty="0"/>
          </a:p>
          <a:p>
            <a:pPr lvl="2"/>
            <a:endParaRPr dirty="0"/>
          </a:p>
          <a:p>
            <a:pPr lvl="3"/>
            <a:endParaRPr dirty="0"/>
          </a:p>
          <a:p>
            <a:pPr lvl="4"/>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2624098" y="5955288"/>
            <a:ext cx="20132169" cy="1805427"/>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rPr dirty="0" err="1"/>
              <a:t>Titel</a:t>
            </a:r>
            <a:r>
              <a:rPr dirty="0"/>
              <a:t> des </a:t>
            </a:r>
            <a:r>
              <a:rPr dirty="0" err="1"/>
              <a:t>Abschnitts</a:t>
            </a:r>
            <a:endParaRPr dirty="0"/>
          </a:p>
        </p:txBody>
      </p:sp>
    </p:spTree>
    <p:extLst>
      <p:ext uri="{BB962C8B-B14F-4D97-AF65-F5344CB8AC3E}">
        <p14:creationId xmlns:p14="http://schemas.microsoft.com/office/powerpoint/2010/main" val="36264355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schnitt 2">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2624098" y="5955288"/>
            <a:ext cx="20132169" cy="1805427"/>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rPr dirty="0" err="1"/>
              <a:t>Titel</a:t>
            </a:r>
            <a:r>
              <a:rPr dirty="0"/>
              <a:t> des </a:t>
            </a:r>
            <a:r>
              <a:rPr dirty="0" err="1"/>
              <a:t>Abschnitts</a:t>
            </a:r>
            <a:endParaRPr dirty="0"/>
          </a:p>
        </p:txBody>
      </p:sp>
      <p:sp>
        <p:nvSpPr>
          <p:cNvPr id="3" name="Folien-Untertitel">
            <a:extLst>
              <a:ext uri="{FF2B5EF4-FFF2-40B4-BE49-F238E27FC236}">
                <a16:creationId xmlns:a16="http://schemas.microsoft.com/office/drawing/2014/main" id="{3C8BA057-D4F9-C7F0-948C-9FB91440FD27}"/>
              </a:ext>
            </a:extLst>
          </p:cNvPr>
          <p:cNvSpPr txBox="1">
            <a:spLocks noGrp="1"/>
          </p:cNvSpPr>
          <p:nvPr>
            <p:ph type="body" sz="quarter" idx="21" hasCustomPrompt="1"/>
          </p:nvPr>
        </p:nvSpPr>
        <p:spPr>
          <a:xfrm>
            <a:off x="2624098" y="5281315"/>
            <a:ext cx="20132170" cy="673971"/>
          </a:xfrm>
          <a:prstGeom prst="rect">
            <a:avLst/>
          </a:prstGeom>
        </p:spPr>
        <p:txBody>
          <a:bodyPr lIns="45719" tIns="45719" rIns="45719" bIns="45719"/>
          <a:lstStyle>
            <a:lvl1pPr marL="0" indent="0" defTabSz="825500">
              <a:lnSpc>
                <a:spcPct val="100000"/>
              </a:lnSpc>
              <a:spcBef>
                <a:spcPts val="0"/>
              </a:spcBef>
              <a:buSzTx/>
              <a:buNone/>
              <a:defRPr dirty="0"/>
            </a:lvl1pPr>
          </a:lstStyle>
          <a:p>
            <a:r>
              <a:rPr lang="de-DE" dirty="0"/>
              <a:t>Folien-Untertitel</a:t>
            </a:r>
            <a:endParaRPr dirty="0"/>
          </a:p>
        </p:txBody>
      </p:sp>
    </p:spTree>
    <p:extLst>
      <p:ext uri="{BB962C8B-B14F-4D97-AF65-F5344CB8AC3E}">
        <p14:creationId xmlns:p14="http://schemas.microsoft.com/office/powerpoint/2010/main" val="382902467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amp; Foto 2">
    <p:spTree>
      <p:nvGrpSpPr>
        <p:cNvPr id="1" name=""/>
        <p:cNvGrpSpPr/>
        <p:nvPr/>
      </p:nvGrpSpPr>
      <p:grpSpPr>
        <a:xfrm>
          <a:off x="0" y="0"/>
          <a:ext cx="0" cy="0"/>
          <a:chOff x="0" y="0"/>
          <a:chExt cx="0" cy="0"/>
        </a:xfrm>
      </p:grpSpPr>
      <p:sp>
        <p:nvSpPr>
          <p:cNvPr id="32" name="Folientitel"/>
          <p:cNvSpPr txBox="1">
            <a:spLocks noGrp="1"/>
          </p:cNvSpPr>
          <p:nvPr>
            <p:ph type="title" hasCustomPrompt="1"/>
          </p:nvPr>
        </p:nvSpPr>
        <p:spPr>
          <a:xfrm>
            <a:off x="1805748" y="1270000"/>
            <a:ext cx="9179752" cy="5882273"/>
          </a:xfrm>
          <a:prstGeom prst="rect">
            <a:avLst/>
          </a:prstGeom>
        </p:spPr>
        <p:txBody>
          <a:bodyPr anchor="b"/>
          <a:lstStyle/>
          <a:p>
            <a:r>
              <a:rPr dirty="0" err="1"/>
              <a:t>Folientitel</a:t>
            </a:r>
            <a:endParaRPr dirty="0"/>
          </a:p>
        </p:txBody>
      </p:sp>
      <p:sp>
        <p:nvSpPr>
          <p:cNvPr id="33" name="Textebene 1…"/>
          <p:cNvSpPr txBox="1">
            <a:spLocks noGrp="1"/>
          </p:cNvSpPr>
          <p:nvPr>
            <p:ph type="body" sz="quarter" idx="1" hasCustomPrompt="1"/>
          </p:nvPr>
        </p:nvSpPr>
        <p:spPr>
          <a:xfrm>
            <a:off x="1778854" y="7063597"/>
            <a:ext cx="9206646"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dirty="0" err="1"/>
              <a:t>Folien-Untertitel</a:t>
            </a:r>
            <a:endParaRPr dirty="0"/>
          </a:p>
          <a:p>
            <a:pPr lvl="1"/>
            <a:endParaRPr dirty="0"/>
          </a:p>
          <a:p>
            <a:pPr lvl="2"/>
            <a:endParaRPr dirty="0"/>
          </a:p>
          <a:p>
            <a:pPr lvl="3"/>
            <a:endParaRPr dirty="0"/>
          </a:p>
          <a:p>
            <a:pPr lvl="4"/>
            <a:endParaRPr dirty="0"/>
          </a:p>
        </p:txBody>
      </p:sp>
      <p:sp>
        <p:nvSpPr>
          <p:cNvPr id="5" name="Rechteck: abgerundete Ecken 4">
            <a:extLst>
              <a:ext uri="{FF2B5EF4-FFF2-40B4-BE49-F238E27FC236}">
                <a16:creationId xmlns:a16="http://schemas.microsoft.com/office/drawing/2014/main" id="{4841EACF-3096-65AD-1737-00A21677BDF3}"/>
              </a:ext>
            </a:extLst>
          </p:cNvPr>
          <p:cNvSpPr>
            <a:spLocks noGrp="1" noRot="1" noMove="1" noResize="1" noEditPoints="1" noAdjustHandles="1" noChangeArrowheads="1" noChangeShapeType="1"/>
          </p:cNvSpPr>
          <p:nvPr userDrawn="1"/>
        </p:nvSpPr>
        <p:spPr>
          <a:xfrm rot="5400000">
            <a:off x="12641638" y="3075562"/>
            <a:ext cx="10809584" cy="7564876"/>
          </a:xfrm>
          <a:prstGeom prst="round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3" name="Bildplatzhalter 2">
            <a:extLst>
              <a:ext uri="{FF2B5EF4-FFF2-40B4-BE49-F238E27FC236}">
                <a16:creationId xmlns:a16="http://schemas.microsoft.com/office/drawing/2014/main" id="{959E448D-0215-A531-6825-5C6F4870596A}"/>
              </a:ext>
            </a:extLst>
          </p:cNvPr>
          <p:cNvSpPr>
            <a:spLocks noGrp="1" noRot="1" noMove="1" noResize="1" noEditPoints="1" noAdjustHandles="1" noChangeArrowheads="1" noChangeShapeType="1"/>
          </p:cNvSpPr>
          <p:nvPr>
            <p:ph type="pic" sz="quarter" idx="10" hasCustomPrompt="1"/>
          </p:nvPr>
        </p:nvSpPr>
        <p:spPr>
          <a:xfrm>
            <a:off x="14263992" y="1452563"/>
            <a:ext cx="7366563" cy="10626738"/>
          </a:xfrm>
          <a:prstGeom prst="roundRect">
            <a:avLst/>
          </a:prstGeom>
        </p:spPr>
        <p:txBody>
          <a:bodyPr/>
          <a:lstStyle>
            <a:lvl1pPr marL="0" indent="0">
              <a:buNone/>
              <a:defRPr/>
            </a:lvl1pPr>
          </a:lstStyle>
          <a:p>
            <a:r>
              <a:rPr lang="de-DE" dirty="0"/>
              <a:t>Bild einfügen</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folie 1">
    <p:spTree>
      <p:nvGrpSpPr>
        <p:cNvPr id="1" name=""/>
        <p:cNvGrpSpPr/>
        <p:nvPr/>
      </p:nvGrpSpPr>
      <p:grpSpPr>
        <a:xfrm>
          <a:off x="0" y="0"/>
          <a:ext cx="0" cy="0"/>
          <a:chOff x="0" y="0"/>
          <a:chExt cx="0" cy="0"/>
        </a:xfrm>
      </p:grpSpPr>
      <p:pic>
        <p:nvPicPr>
          <p:cNvPr id="4" name="Bild" descr="Bild">
            <a:extLst>
              <a:ext uri="{FF2B5EF4-FFF2-40B4-BE49-F238E27FC236}">
                <a16:creationId xmlns:a16="http://schemas.microsoft.com/office/drawing/2014/main" id="{088EA173-9CFC-7DAB-CB00-E85876FE1114}"/>
              </a:ext>
            </a:extLst>
          </p:cNvPr>
          <p:cNvPicPr>
            <a:picLocks noChangeAspect="1"/>
          </p:cNvPicPr>
          <p:nvPr userDrawn="1"/>
        </p:nvPicPr>
        <p:blipFill>
          <a:blip r:embed="rId2"/>
          <a:stretch>
            <a:fillRect/>
          </a:stretch>
        </p:blipFill>
        <p:spPr>
          <a:xfrm>
            <a:off x="9423767" y="3623432"/>
            <a:ext cx="5827922" cy="1657986"/>
          </a:xfrm>
          <a:prstGeom prst="rect">
            <a:avLst/>
          </a:prstGeom>
          <a:ln w="12700">
            <a:miter lim="400000"/>
          </a:ln>
        </p:spPr>
      </p:pic>
      <p:pic>
        <p:nvPicPr>
          <p:cNvPr id="5" name="Bild" descr="Bild">
            <a:extLst>
              <a:ext uri="{FF2B5EF4-FFF2-40B4-BE49-F238E27FC236}">
                <a16:creationId xmlns:a16="http://schemas.microsoft.com/office/drawing/2014/main" id="{0A2F4DDD-3B5F-2C1C-EBFB-1261175E6B61}"/>
              </a:ext>
            </a:extLst>
          </p:cNvPr>
          <p:cNvPicPr>
            <a:picLocks noChangeAspect="1"/>
          </p:cNvPicPr>
          <p:nvPr userDrawn="1"/>
        </p:nvPicPr>
        <p:blipFill>
          <a:blip r:embed="rId3"/>
          <a:stretch>
            <a:fillRect/>
          </a:stretch>
        </p:blipFill>
        <p:spPr>
          <a:xfrm>
            <a:off x="8261025" y="5446752"/>
            <a:ext cx="7660911" cy="3598597"/>
          </a:xfrm>
          <a:prstGeom prst="rect">
            <a:avLst/>
          </a:prstGeom>
          <a:ln w="12700">
            <a:miter lim="400000"/>
          </a:ln>
        </p:spPr>
      </p:pic>
      <p:pic>
        <p:nvPicPr>
          <p:cNvPr id="6" name="cover-basisflyer-boys.png" descr="cover-basisflyer-boys.png">
            <a:extLst>
              <a:ext uri="{FF2B5EF4-FFF2-40B4-BE49-F238E27FC236}">
                <a16:creationId xmlns:a16="http://schemas.microsoft.com/office/drawing/2014/main" id="{7B813DE6-2ED6-65AE-1127-DF16CD5D58E5}"/>
              </a:ext>
            </a:extLst>
          </p:cNvPr>
          <p:cNvPicPr>
            <a:picLocks noChangeAspect="1"/>
          </p:cNvPicPr>
          <p:nvPr userDrawn="1"/>
        </p:nvPicPr>
        <p:blipFill>
          <a:blip r:embed="rId4"/>
          <a:stretch>
            <a:fillRect/>
          </a:stretch>
        </p:blipFill>
        <p:spPr>
          <a:xfrm>
            <a:off x="17487022" y="1142502"/>
            <a:ext cx="5537201" cy="5346701"/>
          </a:xfrm>
          <a:prstGeom prst="rect">
            <a:avLst/>
          </a:prstGeom>
          <a:ln w="12700">
            <a:miter lim="400000"/>
          </a:ln>
        </p:spPr>
      </p:pic>
      <p:pic>
        <p:nvPicPr>
          <p:cNvPr id="7" name="anime-hand-rounded.png" descr="anime-hand-rounded.png">
            <a:extLst>
              <a:ext uri="{FF2B5EF4-FFF2-40B4-BE49-F238E27FC236}">
                <a16:creationId xmlns:a16="http://schemas.microsoft.com/office/drawing/2014/main" id="{651D7FFF-7902-4101-3531-671FF8DAB1D4}"/>
              </a:ext>
            </a:extLst>
          </p:cNvPr>
          <p:cNvPicPr>
            <a:picLocks noChangeAspect="1"/>
          </p:cNvPicPr>
          <p:nvPr userDrawn="1"/>
        </p:nvPicPr>
        <p:blipFill>
          <a:blip r:embed="rId5"/>
          <a:stretch>
            <a:fillRect/>
          </a:stretch>
        </p:blipFill>
        <p:spPr>
          <a:xfrm>
            <a:off x="3309871" y="2355429"/>
            <a:ext cx="3386068" cy="4311223"/>
          </a:xfrm>
          <a:prstGeom prst="rect">
            <a:avLst/>
          </a:prstGeom>
          <a:ln w="12700">
            <a:miter lim="400000"/>
          </a:ln>
        </p:spPr>
      </p:pic>
      <p:pic>
        <p:nvPicPr>
          <p:cNvPr id="8" name="datum.png" descr="datum.png">
            <a:extLst>
              <a:ext uri="{FF2B5EF4-FFF2-40B4-BE49-F238E27FC236}">
                <a16:creationId xmlns:a16="http://schemas.microsoft.com/office/drawing/2014/main" id="{D8751276-DA1B-BCEB-AACD-4EABCB9984F5}"/>
              </a:ext>
            </a:extLst>
          </p:cNvPr>
          <p:cNvPicPr>
            <a:picLocks noChangeAspect="1"/>
          </p:cNvPicPr>
          <p:nvPr userDrawn="1"/>
        </p:nvPicPr>
        <p:blipFill>
          <a:blip r:embed="rId6"/>
          <a:stretch>
            <a:fillRect/>
          </a:stretch>
        </p:blipFill>
        <p:spPr>
          <a:xfrm>
            <a:off x="7809449" y="10531423"/>
            <a:ext cx="9056558" cy="689856"/>
          </a:xfrm>
          <a:prstGeom prst="rect">
            <a:avLst/>
          </a:prstGeom>
          <a:ln w="12700">
            <a:miter lim="400000"/>
          </a:ln>
        </p:spPr>
      </p:pic>
      <p:pic>
        <p:nvPicPr>
          <p:cNvPr id="9" name="logo-rund.png" descr="logo-rund.png">
            <a:extLst>
              <a:ext uri="{FF2B5EF4-FFF2-40B4-BE49-F238E27FC236}">
                <a16:creationId xmlns:a16="http://schemas.microsoft.com/office/drawing/2014/main" id="{E4B200D7-EB71-4E66-9BC9-110E604E7E04}"/>
              </a:ext>
            </a:extLst>
          </p:cNvPr>
          <p:cNvPicPr>
            <a:picLocks noChangeAspect="1"/>
          </p:cNvPicPr>
          <p:nvPr userDrawn="1"/>
        </p:nvPicPr>
        <p:blipFill>
          <a:blip r:embed="rId7"/>
          <a:stretch>
            <a:fillRect/>
          </a:stretch>
        </p:blipFill>
        <p:spPr>
          <a:xfrm>
            <a:off x="11558977" y="1472079"/>
            <a:ext cx="1266045" cy="1330557"/>
          </a:xfrm>
          <a:prstGeom prst="rect">
            <a:avLst/>
          </a:prstGeom>
          <a:ln w="12700">
            <a:miter lim="400000"/>
          </a:ln>
        </p:spPr>
      </p:pic>
    </p:spTree>
    <p:extLst>
      <p:ext uri="{BB962C8B-B14F-4D97-AF65-F5344CB8AC3E}">
        <p14:creationId xmlns:p14="http://schemas.microsoft.com/office/powerpoint/2010/main" val="374896013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xfrm>
            <a:off x="1713538" y="1367438"/>
            <a:ext cx="20462583" cy="1433163"/>
          </a:xfrm>
          <a:prstGeom prst="rect">
            <a:avLst/>
          </a:prstGeom>
        </p:spPr>
        <p:txBody>
          <a:bodyPr/>
          <a:lstStyle/>
          <a:p>
            <a:r>
              <a:rPr dirty="0" err="1"/>
              <a:t>Folientitel</a:t>
            </a:r>
            <a:endParaRPr dirty="0"/>
          </a:p>
        </p:txBody>
      </p:sp>
      <p:sp>
        <p:nvSpPr>
          <p:cNvPr id="43" name="Folien-Untertitel"/>
          <p:cNvSpPr txBox="1">
            <a:spLocks noGrp="1"/>
          </p:cNvSpPr>
          <p:nvPr>
            <p:ph type="body" sz="quarter" idx="21" hasCustomPrompt="1"/>
          </p:nvPr>
        </p:nvSpPr>
        <p:spPr>
          <a:xfrm>
            <a:off x="1713538" y="2660900"/>
            <a:ext cx="20462583"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xfrm>
            <a:off x="1713538" y="4248504"/>
            <a:ext cx="20462583" cy="7961425"/>
          </a:xfrm>
          <a:prstGeom prst="rect">
            <a:avLst/>
          </a:prstGeom>
        </p:spPr>
        <p:txBody>
          <a:bodyPr/>
          <a:lstStyle/>
          <a:p>
            <a:r>
              <a:rPr dirty="0"/>
              <a:t>Text für </a:t>
            </a:r>
            <a:r>
              <a:rPr dirty="0" err="1"/>
              <a:t>Folienpunkt</a:t>
            </a:r>
            <a:endParaRPr dirty="0"/>
          </a:p>
          <a:p>
            <a:pPr lvl="1"/>
            <a:endParaRPr dirty="0"/>
          </a:p>
          <a:p>
            <a:pPr lvl="2"/>
            <a:endParaRPr dirty="0"/>
          </a:p>
          <a:p>
            <a:pPr lvl="3"/>
            <a:endParaRPr dirty="0"/>
          </a:p>
          <a:p>
            <a:pPr lvl="4"/>
            <a:endParaRPr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ed">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xfrm>
            <a:off x="1713538" y="1367438"/>
            <a:ext cx="20462583" cy="1433163"/>
          </a:xfrm>
          <a:prstGeom prst="rect">
            <a:avLst/>
          </a:prstGeom>
        </p:spPr>
        <p:txBody>
          <a:bodyPr/>
          <a:lstStyle>
            <a:lvl1pPr>
              <a:defRPr/>
            </a:lvl1pPr>
          </a:lstStyle>
          <a:p>
            <a:r>
              <a:rPr lang="de-DE" dirty="0"/>
              <a:t>Liedtitel</a:t>
            </a:r>
            <a:endParaRPr dirty="0"/>
          </a:p>
        </p:txBody>
      </p:sp>
      <p:sp>
        <p:nvSpPr>
          <p:cNvPr id="44" name="Textebene 1…"/>
          <p:cNvSpPr txBox="1">
            <a:spLocks noGrp="1"/>
          </p:cNvSpPr>
          <p:nvPr>
            <p:ph type="body" idx="1" hasCustomPrompt="1"/>
          </p:nvPr>
        </p:nvSpPr>
        <p:spPr>
          <a:xfrm>
            <a:off x="1713538" y="2800602"/>
            <a:ext cx="20470267" cy="9409328"/>
          </a:xfrm>
          <a:prstGeom prst="rect">
            <a:avLst/>
          </a:prstGeom>
        </p:spPr>
        <p:txBody>
          <a:bodyPr/>
          <a:lstStyle>
            <a:lvl1pPr marL="0" indent="0">
              <a:buNone/>
              <a:defRPr/>
            </a:lvl1pPr>
          </a:lstStyle>
          <a:p>
            <a:r>
              <a:rPr lang="de-DE" dirty="0"/>
              <a:t>Liedtext einfügen</a:t>
            </a:r>
            <a:endParaRPr dirty="0"/>
          </a:p>
          <a:p>
            <a:pPr lvl="1"/>
            <a:endParaRPr dirty="0"/>
          </a:p>
          <a:p>
            <a:pPr lvl="2"/>
            <a:endParaRPr dirty="0"/>
          </a:p>
          <a:p>
            <a:pPr lvl="3"/>
            <a:endParaRPr dirty="0"/>
          </a:p>
          <a:p>
            <a:pPr lvl="4"/>
            <a:endParaRPr dirty="0"/>
          </a:p>
        </p:txBody>
      </p:sp>
    </p:spTree>
    <p:extLst>
      <p:ext uri="{BB962C8B-B14F-4D97-AF65-F5344CB8AC3E}">
        <p14:creationId xmlns:p14="http://schemas.microsoft.com/office/powerpoint/2010/main" val="268899517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xfrm>
            <a:off x="1728908" y="4248504"/>
            <a:ext cx="21448592" cy="8256012"/>
          </a:xfrm>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xfrm>
            <a:off x="12001499" y="13080999"/>
            <a:ext cx="368505" cy="374600"/>
          </a:xfrm>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folie 2">
    <p:spTree>
      <p:nvGrpSpPr>
        <p:cNvPr id="1" name=""/>
        <p:cNvGrpSpPr/>
        <p:nvPr/>
      </p:nvGrpSpPr>
      <p:grpSpPr>
        <a:xfrm>
          <a:off x="0" y="0"/>
          <a:ext cx="0" cy="0"/>
          <a:chOff x="0" y="0"/>
          <a:chExt cx="0" cy="0"/>
        </a:xfrm>
      </p:grpSpPr>
      <p:sp>
        <p:nvSpPr>
          <p:cNvPr id="10" name="truestory ist überkonfessionelle Teen-Evangelisation bei dir vor Ort. Du bekommst von uns ein Veranstaltungspaket für sechs Abende.Die Abende sind so konzipiert, dass Teens, die bisher nicht in deiner Kirche oder Gemeinde zu Hause sind, Jesus begegnen. D">
            <a:extLst>
              <a:ext uri="{FF2B5EF4-FFF2-40B4-BE49-F238E27FC236}">
                <a16:creationId xmlns:a16="http://schemas.microsoft.com/office/drawing/2014/main" id="{89C97C2F-2CF3-2377-CC7E-8E3A91C79611}"/>
              </a:ext>
            </a:extLst>
          </p:cNvPr>
          <p:cNvSpPr txBox="1"/>
          <p:nvPr userDrawn="1"/>
        </p:nvSpPr>
        <p:spPr>
          <a:xfrm>
            <a:off x="1856874" y="3386845"/>
            <a:ext cx="5675931" cy="5541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defTabSz="457200">
              <a:lnSpc>
                <a:spcPct val="120000"/>
              </a:lnSpc>
              <a:defRPr sz="2700">
                <a:latin typeface="Arial"/>
                <a:ea typeface="Arial"/>
                <a:cs typeface="Arial"/>
                <a:sym typeface="Arial"/>
              </a:defRPr>
            </a:lvl1pPr>
          </a:lstStyle>
          <a:p>
            <a:r>
              <a:rPr dirty="0">
                <a:latin typeface="+mj-lt"/>
              </a:rPr>
              <a:t>truestory </a:t>
            </a:r>
            <a:r>
              <a:rPr dirty="0" err="1">
                <a:latin typeface="+mj-lt"/>
              </a:rPr>
              <a:t>ist</a:t>
            </a:r>
            <a:r>
              <a:rPr dirty="0">
                <a:latin typeface="+mj-lt"/>
              </a:rPr>
              <a:t> </a:t>
            </a:r>
            <a:r>
              <a:rPr dirty="0" err="1">
                <a:latin typeface="+mj-lt"/>
              </a:rPr>
              <a:t>überkonfessionelle</a:t>
            </a:r>
            <a:r>
              <a:rPr dirty="0">
                <a:latin typeface="+mj-lt"/>
              </a:rPr>
              <a:t> Teen-</a:t>
            </a:r>
            <a:r>
              <a:rPr dirty="0" err="1">
                <a:latin typeface="+mj-lt"/>
              </a:rPr>
              <a:t>Evangelisation</a:t>
            </a:r>
            <a:r>
              <a:rPr dirty="0">
                <a:latin typeface="+mj-lt"/>
              </a:rPr>
              <a:t> </a:t>
            </a:r>
            <a:r>
              <a:rPr dirty="0" err="1">
                <a:latin typeface="+mj-lt"/>
              </a:rPr>
              <a:t>vor</a:t>
            </a:r>
            <a:r>
              <a:rPr dirty="0">
                <a:latin typeface="+mj-lt"/>
              </a:rPr>
              <a:t> Ort. </a:t>
            </a:r>
            <a:endParaRPr lang="de-DE" dirty="0">
              <a:latin typeface="+mj-lt"/>
            </a:endParaRPr>
          </a:p>
          <a:p>
            <a:endParaRPr lang="de-DE" dirty="0">
              <a:latin typeface="+mj-lt"/>
            </a:endParaRPr>
          </a:p>
          <a:p>
            <a:r>
              <a:rPr dirty="0">
                <a:latin typeface="+mj-lt"/>
              </a:rPr>
              <a:t>Du </a:t>
            </a:r>
            <a:r>
              <a:rPr dirty="0" err="1">
                <a:latin typeface="+mj-lt"/>
              </a:rPr>
              <a:t>bekommst</a:t>
            </a:r>
            <a:r>
              <a:rPr dirty="0">
                <a:latin typeface="+mj-lt"/>
              </a:rPr>
              <a:t> von </a:t>
            </a:r>
            <a:r>
              <a:rPr dirty="0" err="1">
                <a:latin typeface="+mj-lt"/>
              </a:rPr>
              <a:t>uns</a:t>
            </a:r>
            <a:r>
              <a:rPr dirty="0">
                <a:latin typeface="+mj-lt"/>
              </a:rPr>
              <a:t> </a:t>
            </a:r>
            <a:r>
              <a:rPr dirty="0" err="1">
                <a:latin typeface="+mj-lt"/>
              </a:rPr>
              <a:t>ein</a:t>
            </a:r>
            <a:r>
              <a:rPr lang="de-DE" dirty="0">
                <a:latin typeface="+mj-lt"/>
              </a:rPr>
              <a:t> </a:t>
            </a:r>
            <a:r>
              <a:rPr dirty="0" err="1">
                <a:latin typeface="+mj-lt"/>
              </a:rPr>
              <a:t>Veranstaltungspaket</a:t>
            </a:r>
            <a:r>
              <a:rPr dirty="0">
                <a:latin typeface="+mj-lt"/>
              </a:rPr>
              <a:t> für </a:t>
            </a:r>
            <a:r>
              <a:rPr dirty="0" err="1">
                <a:latin typeface="+mj-lt"/>
              </a:rPr>
              <a:t>sechs</a:t>
            </a:r>
            <a:r>
              <a:rPr dirty="0">
                <a:latin typeface="+mj-lt"/>
              </a:rPr>
              <a:t> </a:t>
            </a:r>
            <a:r>
              <a:rPr dirty="0" err="1">
                <a:latin typeface="+mj-lt"/>
              </a:rPr>
              <a:t>Abende</a:t>
            </a:r>
            <a:r>
              <a:rPr dirty="0">
                <a:latin typeface="+mj-lt"/>
              </a:rPr>
              <a:t>.</a:t>
            </a:r>
            <a:r>
              <a:rPr lang="de-DE" dirty="0">
                <a:latin typeface="+mj-lt"/>
              </a:rPr>
              <a:t> </a:t>
            </a:r>
            <a:r>
              <a:rPr dirty="0">
                <a:latin typeface="+mj-lt"/>
              </a:rPr>
              <a:t>Die </a:t>
            </a:r>
            <a:r>
              <a:rPr dirty="0" err="1">
                <a:latin typeface="+mj-lt"/>
              </a:rPr>
              <a:t>Abende</a:t>
            </a:r>
            <a:r>
              <a:rPr dirty="0">
                <a:latin typeface="+mj-lt"/>
              </a:rPr>
              <a:t> </a:t>
            </a:r>
            <a:r>
              <a:rPr dirty="0" err="1">
                <a:latin typeface="+mj-lt"/>
              </a:rPr>
              <a:t>sind</a:t>
            </a:r>
            <a:r>
              <a:rPr dirty="0">
                <a:latin typeface="+mj-lt"/>
              </a:rPr>
              <a:t> so </a:t>
            </a:r>
            <a:r>
              <a:rPr dirty="0" err="1">
                <a:latin typeface="+mj-lt"/>
              </a:rPr>
              <a:t>konzipiert</a:t>
            </a:r>
            <a:r>
              <a:rPr dirty="0">
                <a:latin typeface="+mj-lt"/>
              </a:rPr>
              <a:t>, </a:t>
            </a:r>
            <a:r>
              <a:rPr dirty="0" err="1">
                <a:latin typeface="+mj-lt"/>
              </a:rPr>
              <a:t>dass</a:t>
            </a:r>
            <a:r>
              <a:rPr dirty="0">
                <a:latin typeface="+mj-lt"/>
              </a:rPr>
              <a:t> Teens, die </a:t>
            </a:r>
            <a:r>
              <a:rPr dirty="0" err="1">
                <a:latin typeface="+mj-lt"/>
              </a:rPr>
              <a:t>bisher</a:t>
            </a:r>
            <a:r>
              <a:rPr dirty="0">
                <a:latin typeface="+mj-lt"/>
              </a:rPr>
              <a:t> </a:t>
            </a:r>
            <a:r>
              <a:rPr dirty="0" err="1">
                <a:latin typeface="+mj-lt"/>
              </a:rPr>
              <a:t>nicht</a:t>
            </a:r>
            <a:r>
              <a:rPr dirty="0">
                <a:latin typeface="+mj-lt"/>
              </a:rPr>
              <a:t> in </a:t>
            </a:r>
            <a:r>
              <a:rPr dirty="0" err="1">
                <a:latin typeface="+mj-lt"/>
              </a:rPr>
              <a:t>deiner</a:t>
            </a:r>
            <a:r>
              <a:rPr dirty="0">
                <a:latin typeface="+mj-lt"/>
              </a:rPr>
              <a:t> </a:t>
            </a:r>
            <a:r>
              <a:rPr dirty="0" err="1">
                <a:latin typeface="+mj-lt"/>
              </a:rPr>
              <a:t>Kirche</a:t>
            </a:r>
            <a:r>
              <a:rPr dirty="0">
                <a:latin typeface="+mj-lt"/>
              </a:rPr>
              <a:t> </a:t>
            </a:r>
            <a:r>
              <a:rPr dirty="0" err="1">
                <a:latin typeface="+mj-lt"/>
              </a:rPr>
              <a:t>oder</a:t>
            </a:r>
            <a:r>
              <a:rPr dirty="0">
                <a:latin typeface="+mj-lt"/>
              </a:rPr>
              <a:t> Gemeinde </a:t>
            </a:r>
            <a:r>
              <a:rPr dirty="0" err="1">
                <a:latin typeface="+mj-lt"/>
              </a:rPr>
              <a:t>zu</a:t>
            </a:r>
            <a:r>
              <a:rPr dirty="0">
                <a:latin typeface="+mj-lt"/>
              </a:rPr>
              <a:t> </a:t>
            </a:r>
            <a:r>
              <a:rPr dirty="0" err="1">
                <a:latin typeface="+mj-lt"/>
              </a:rPr>
              <a:t>Hause</a:t>
            </a:r>
            <a:r>
              <a:rPr dirty="0">
                <a:latin typeface="+mj-lt"/>
              </a:rPr>
              <a:t> </a:t>
            </a:r>
            <a:r>
              <a:rPr dirty="0" err="1">
                <a:latin typeface="+mj-lt"/>
              </a:rPr>
              <a:t>sind</a:t>
            </a:r>
            <a:r>
              <a:rPr dirty="0">
                <a:latin typeface="+mj-lt"/>
              </a:rPr>
              <a:t>, Jesus </a:t>
            </a:r>
            <a:r>
              <a:rPr dirty="0" err="1">
                <a:latin typeface="+mj-lt"/>
              </a:rPr>
              <a:t>begegnen</a:t>
            </a:r>
            <a:r>
              <a:rPr dirty="0">
                <a:latin typeface="+mj-lt"/>
              </a:rPr>
              <a:t>. </a:t>
            </a:r>
            <a:endParaRPr lang="de-DE" dirty="0">
              <a:latin typeface="+mj-lt"/>
            </a:endParaRPr>
          </a:p>
          <a:p>
            <a:endParaRPr lang="de-DE" dirty="0">
              <a:latin typeface="+mj-lt"/>
            </a:endParaRPr>
          </a:p>
        </p:txBody>
      </p:sp>
      <p:pic>
        <p:nvPicPr>
          <p:cNvPr id="11" name="bilder-veranstaltung.png" descr="bilder-veranstaltung.png">
            <a:extLst>
              <a:ext uri="{FF2B5EF4-FFF2-40B4-BE49-F238E27FC236}">
                <a16:creationId xmlns:a16="http://schemas.microsoft.com/office/drawing/2014/main" id="{DA2095A1-5C83-D965-BCF3-36DE791A0A01}"/>
              </a:ext>
            </a:extLst>
          </p:cNvPr>
          <p:cNvPicPr>
            <a:picLocks noChangeAspect="1"/>
          </p:cNvPicPr>
          <p:nvPr userDrawn="1"/>
        </p:nvPicPr>
        <p:blipFill>
          <a:blip r:embed="rId2"/>
          <a:stretch>
            <a:fillRect/>
          </a:stretch>
        </p:blipFill>
        <p:spPr>
          <a:xfrm>
            <a:off x="7815715" y="1524087"/>
            <a:ext cx="15054147" cy="8688635"/>
          </a:xfrm>
          <a:prstGeom prst="rect">
            <a:avLst/>
          </a:prstGeom>
          <a:ln w="12700">
            <a:miter lim="400000"/>
          </a:ln>
        </p:spPr>
      </p:pic>
      <p:sp>
        <p:nvSpPr>
          <p:cNvPr id="12" name="Textfeld 11">
            <a:extLst>
              <a:ext uri="{FF2B5EF4-FFF2-40B4-BE49-F238E27FC236}">
                <a16:creationId xmlns:a16="http://schemas.microsoft.com/office/drawing/2014/main" id="{C116AF97-3EBD-AEA5-4403-CE5F97C3EEC5}"/>
              </a:ext>
            </a:extLst>
          </p:cNvPr>
          <p:cNvSpPr txBox="1"/>
          <p:nvPr userDrawn="1"/>
        </p:nvSpPr>
        <p:spPr>
          <a:xfrm>
            <a:off x="1856874" y="8928170"/>
            <a:ext cx="10248499" cy="1043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457200">
              <a:lnSpc>
                <a:spcPct val="120000"/>
              </a:lnSpc>
            </a:pPr>
            <a:r>
              <a:rPr lang="de-DE" sz="2700" dirty="0">
                <a:latin typeface="+mj-lt"/>
                <a:cs typeface="Arial"/>
                <a:sym typeface="Arial"/>
              </a:rPr>
              <a:t>Der Aktionszeitraum, in dem du deine Veranstaltung durchführen kannst, ist vom 13.02. – 26.03.2023. </a:t>
            </a:r>
          </a:p>
        </p:txBody>
      </p:sp>
    </p:spTree>
    <p:extLst>
      <p:ext uri="{BB962C8B-B14F-4D97-AF65-F5344CB8AC3E}">
        <p14:creationId xmlns:p14="http://schemas.microsoft.com/office/powerpoint/2010/main" val="72847241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 geht's">
    <p:spTree>
      <p:nvGrpSpPr>
        <p:cNvPr id="1" name=""/>
        <p:cNvGrpSpPr/>
        <p:nvPr/>
      </p:nvGrpSpPr>
      <p:grpSpPr>
        <a:xfrm>
          <a:off x="0" y="0"/>
          <a:ext cx="0" cy="0"/>
          <a:chOff x="0" y="0"/>
          <a:chExt cx="0" cy="0"/>
        </a:xfrm>
      </p:grpSpPr>
      <p:pic>
        <p:nvPicPr>
          <p:cNvPr id="4" name="ablauf-schritte.png" descr="ablauf-schritte.png">
            <a:extLst>
              <a:ext uri="{FF2B5EF4-FFF2-40B4-BE49-F238E27FC236}">
                <a16:creationId xmlns:a16="http://schemas.microsoft.com/office/drawing/2014/main" id="{F3720AB0-BDE0-CB5E-6C4C-8C5A801F074B}"/>
              </a:ext>
            </a:extLst>
          </p:cNvPr>
          <p:cNvPicPr>
            <a:picLocks noChangeAspect="1"/>
          </p:cNvPicPr>
          <p:nvPr userDrawn="1"/>
        </p:nvPicPr>
        <p:blipFill>
          <a:blip r:embed="rId2"/>
          <a:stretch>
            <a:fillRect/>
          </a:stretch>
        </p:blipFill>
        <p:spPr>
          <a:xfrm>
            <a:off x="4590362" y="5565821"/>
            <a:ext cx="15559284" cy="2543514"/>
          </a:xfrm>
          <a:prstGeom prst="rect">
            <a:avLst/>
          </a:prstGeom>
          <a:ln w="12700">
            <a:miter lim="400000"/>
          </a:ln>
        </p:spPr>
      </p:pic>
      <p:pic>
        <p:nvPicPr>
          <p:cNvPr id="6" name="logo-rund.png" descr="logo-rund.png">
            <a:extLst>
              <a:ext uri="{FF2B5EF4-FFF2-40B4-BE49-F238E27FC236}">
                <a16:creationId xmlns:a16="http://schemas.microsoft.com/office/drawing/2014/main" id="{68E8FE64-5F76-6F39-CB4E-0C7FD0C5264F}"/>
              </a:ext>
            </a:extLst>
          </p:cNvPr>
          <p:cNvPicPr>
            <a:picLocks noChangeAspect="1"/>
          </p:cNvPicPr>
          <p:nvPr userDrawn="1"/>
        </p:nvPicPr>
        <p:blipFill>
          <a:blip r:embed="rId3"/>
          <a:stretch>
            <a:fillRect/>
          </a:stretch>
        </p:blipFill>
        <p:spPr>
          <a:xfrm>
            <a:off x="11558977" y="1472079"/>
            <a:ext cx="1266045" cy="1330557"/>
          </a:xfrm>
          <a:prstGeom prst="rect">
            <a:avLst/>
          </a:prstGeom>
          <a:ln w="12700">
            <a:miter lim="400000"/>
          </a:ln>
        </p:spPr>
      </p:pic>
    </p:spTree>
    <p:extLst>
      <p:ext uri="{BB962C8B-B14F-4D97-AF65-F5344CB8AC3E}">
        <p14:creationId xmlns:p14="http://schemas.microsoft.com/office/powerpoint/2010/main" val="163418866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anstaltungspaket">
    <p:spTree>
      <p:nvGrpSpPr>
        <p:cNvPr id="1" name=""/>
        <p:cNvGrpSpPr/>
        <p:nvPr/>
      </p:nvGrpSpPr>
      <p:grpSpPr>
        <a:xfrm>
          <a:off x="0" y="0"/>
          <a:ext cx="0" cy="0"/>
          <a:chOff x="0" y="0"/>
          <a:chExt cx="0" cy="0"/>
        </a:xfrm>
      </p:grpSpPr>
      <p:pic>
        <p:nvPicPr>
          <p:cNvPr id="6" name="ts23--ressourcen-collage.png" descr="ts23--ressourcen-collage.png">
            <a:extLst>
              <a:ext uri="{FF2B5EF4-FFF2-40B4-BE49-F238E27FC236}">
                <a16:creationId xmlns:a16="http://schemas.microsoft.com/office/drawing/2014/main" id="{310EE721-086E-DF5F-D130-86B6A61B4C44}"/>
              </a:ext>
            </a:extLst>
          </p:cNvPr>
          <p:cNvPicPr>
            <a:picLocks noChangeAspect="1"/>
          </p:cNvPicPr>
          <p:nvPr userDrawn="1"/>
        </p:nvPicPr>
        <p:blipFill>
          <a:blip r:embed="rId2"/>
          <a:stretch>
            <a:fillRect/>
          </a:stretch>
        </p:blipFill>
        <p:spPr>
          <a:xfrm>
            <a:off x="7151532" y="2949403"/>
            <a:ext cx="10080937" cy="9307249"/>
          </a:xfrm>
          <a:prstGeom prst="rect">
            <a:avLst/>
          </a:prstGeom>
          <a:ln w="12700">
            <a:miter lim="400000"/>
          </a:ln>
        </p:spPr>
      </p:pic>
      <p:sp>
        <p:nvSpPr>
          <p:cNvPr id="7" name="Veranstaltungspaket">
            <a:extLst>
              <a:ext uri="{FF2B5EF4-FFF2-40B4-BE49-F238E27FC236}">
                <a16:creationId xmlns:a16="http://schemas.microsoft.com/office/drawing/2014/main" id="{C6340F40-820B-C9C1-EFB4-B75FA799DE6F}"/>
              </a:ext>
            </a:extLst>
          </p:cNvPr>
          <p:cNvSpPr txBox="1"/>
          <p:nvPr userDrawn="1"/>
        </p:nvSpPr>
        <p:spPr>
          <a:xfrm>
            <a:off x="1206500" y="1851449"/>
            <a:ext cx="21971001" cy="1426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defRPr sz="6000" b="1" spc="-119">
                <a:latin typeface="Arial"/>
                <a:ea typeface="Arial"/>
                <a:cs typeface="Arial"/>
                <a:sym typeface="Arial"/>
              </a:defRPr>
            </a:lvl1pPr>
          </a:lstStyle>
          <a:p>
            <a:r>
              <a:rPr dirty="0" err="1">
                <a:latin typeface="+mj-lt"/>
              </a:rPr>
              <a:t>Veranstaltungspaket</a:t>
            </a:r>
            <a:r>
              <a:rPr dirty="0">
                <a:latin typeface="+mj-lt"/>
              </a:rPr>
              <a:t> </a:t>
            </a:r>
          </a:p>
        </p:txBody>
      </p:sp>
    </p:spTree>
    <p:extLst>
      <p:ext uri="{BB962C8B-B14F-4D97-AF65-F5344CB8AC3E}">
        <p14:creationId xmlns:p14="http://schemas.microsoft.com/office/powerpoint/2010/main" val="178313625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s bekommst du 1">
    <p:spTree>
      <p:nvGrpSpPr>
        <p:cNvPr id="1" name=""/>
        <p:cNvGrpSpPr/>
        <p:nvPr/>
      </p:nvGrpSpPr>
      <p:grpSpPr>
        <a:xfrm>
          <a:off x="0" y="0"/>
          <a:ext cx="0" cy="0"/>
          <a:chOff x="0" y="0"/>
          <a:chExt cx="0" cy="0"/>
        </a:xfrm>
      </p:grpSpPr>
      <p:pic>
        <p:nvPicPr>
          <p:cNvPr id="4" name="ts23--ressourcen-collage.png" descr="ts23--ressourcen-collage.png">
            <a:extLst>
              <a:ext uri="{FF2B5EF4-FFF2-40B4-BE49-F238E27FC236}">
                <a16:creationId xmlns:a16="http://schemas.microsoft.com/office/drawing/2014/main" id="{8309B9B9-E0B5-977C-9B70-467A8799E401}"/>
              </a:ext>
            </a:extLst>
          </p:cNvPr>
          <p:cNvPicPr>
            <a:picLocks noChangeAspect="1"/>
          </p:cNvPicPr>
          <p:nvPr userDrawn="1"/>
        </p:nvPicPr>
        <p:blipFill>
          <a:blip r:embed="rId2"/>
          <a:stretch>
            <a:fillRect/>
          </a:stretch>
        </p:blipFill>
        <p:spPr>
          <a:xfrm>
            <a:off x="18425855" y="7987265"/>
            <a:ext cx="6366217" cy="5877626"/>
          </a:xfrm>
          <a:prstGeom prst="rect">
            <a:avLst/>
          </a:prstGeom>
          <a:ln w="12700">
            <a:miter lim="400000"/>
          </a:ln>
        </p:spPr>
      </p:pic>
      <p:sp>
        <p:nvSpPr>
          <p:cNvPr id="5" name="Pool von 150 Evangelisten…">
            <a:extLst>
              <a:ext uri="{FF2B5EF4-FFF2-40B4-BE49-F238E27FC236}">
                <a16:creationId xmlns:a16="http://schemas.microsoft.com/office/drawing/2014/main" id="{7B2F6537-29C4-F4BF-019F-A5C3F0891644}"/>
              </a:ext>
            </a:extLst>
          </p:cNvPr>
          <p:cNvSpPr txBox="1"/>
          <p:nvPr userDrawn="1"/>
        </p:nvSpPr>
        <p:spPr>
          <a:xfrm>
            <a:off x="3366963" y="3401361"/>
            <a:ext cx="8379661" cy="1885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n-lt"/>
              </a:rPr>
              <a:t>Pool </a:t>
            </a:r>
            <a:r>
              <a:rPr lang="de-DE" dirty="0">
                <a:latin typeface="+mn-lt"/>
              </a:rPr>
              <a:t>mit</a:t>
            </a:r>
            <a:r>
              <a:rPr dirty="0">
                <a:latin typeface="+mn-lt"/>
              </a:rPr>
              <a:t> 150 Evangelist</a:t>
            </a:r>
            <a:r>
              <a:rPr lang="de-DE" dirty="0">
                <a:latin typeface="+mn-lt"/>
              </a:rPr>
              <a:t>innen und Evangelisten</a:t>
            </a:r>
            <a:endParaRPr dirty="0">
              <a:latin typeface="+mn-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n-lt"/>
              </a:rPr>
              <a:t>Einfach</a:t>
            </a:r>
            <a:r>
              <a:rPr dirty="0">
                <a:latin typeface="+mn-lt"/>
              </a:rPr>
              <a:t> online </a:t>
            </a:r>
            <a:r>
              <a:rPr dirty="0" err="1">
                <a:latin typeface="+mn-lt"/>
              </a:rPr>
              <a:t>buchbar</a:t>
            </a:r>
            <a:endParaRPr dirty="0">
              <a:latin typeface="+mn-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n-lt"/>
              </a:rPr>
              <a:t>Check ab, </a:t>
            </a:r>
            <a:r>
              <a:rPr dirty="0" err="1">
                <a:latin typeface="+mn-lt"/>
              </a:rPr>
              <a:t>wer</a:t>
            </a:r>
            <a:r>
              <a:rPr dirty="0">
                <a:latin typeface="+mn-lt"/>
              </a:rPr>
              <a:t> </a:t>
            </a:r>
            <a:r>
              <a:rPr dirty="0" err="1">
                <a:latin typeface="+mn-lt"/>
              </a:rPr>
              <a:t>zu</a:t>
            </a:r>
            <a:r>
              <a:rPr dirty="0">
                <a:latin typeface="+mn-lt"/>
              </a:rPr>
              <a:t> </a:t>
            </a:r>
            <a:r>
              <a:rPr dirty="0" err="1">
                <a:latin typeface="+mn-lt"/>
              </a:rPr>
              <a:t>euch</a:t>
            </a:r>
            <a:r>
              <a:rPr dirty="0">
                <a:latin typeface="+mn-lt"/>
              </a:rPr>
              <a:t> </a:t>
            </a:r>
            <a:r>
              <a:rPr dirty="0" err="1">
                <a:latin typeface="+mn-lt"/>
              </a:rPr>
              <a:t>passt</a:t>
            </a:r>
            <a:endParaRPr dirty="0">
              <a:latin typeface="+mn-lt"/>
            </a:endParaRPr>
          </a:p>
        </p:txBody>
      </p:sp>
      <p:sp>
        <p:nvSpPr>
          <p:cNvPr id="6" name="Praktische Tipps  zur Vorbereitung &amp; Durchführung…">
            <a:extLst>
              <a:ext uri="{FF2B5EF4-FFF2-40B4-BE49-F238E27FC236}">
                <a16:creationId xmlns:a16="http://schemas.microsoft.com/office/drawing/2014/main" id="{EE931FA0-E9A5-42A1-2AE1-EB0268AB72A2}"/>
              </a:ext>
            </a:extLst>
          </p:cNvPr>
          <p:cNvSpPr txBox="1"/>
          <p:nvPr userDrawn="1"/>
        </p:nvSpPr>
        <p:spPr>
          <a:xfrm>
            <a:off x="3385691" y="7273767"/>
            <a:ext cx="9002987" cy="2747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Praktische</a:t>
            </a:r>
            <a:r>
              <a:rPr dirty="0">
                <a:latin typeface="+mj-lt"/>
              </a:rPr>
              <a:t> Tipps  </a:t>
            </a:r>
            <a:r>
              <a:rPr dirty="0" err="1">
                <a:latin typeface="+mj-lt"/>
              </a:rPr>
              <a:t>zur</a:t>
            </a:r>
            <a:r>
              <a:rPr dirty="0">
                <a:latin typeface="+mj-lt"/>
              </a:rPr>
              <a:t> </a:t>
            </a:r>
            <a:r>
              <a:rPr dirty="0" err="1">
                <a:latin typeface="+mj-lt"/>
              </a:rPr>
              <a:t>Vorbereitung</a:t>
            </a:r>
            <a:br>
              <a:rPr dirty="0">
                <a:latin typeface="+mj-lt"/>
              </a:rPr>
            </a:br>
            <a:r>
              <a:rPr lang="de-DE" dirty="0">
                <a:latin typeface="+mj-lt"/>
              </a:rPr>
              <a:t>und</a:t>
            </a:r>
            <a:r>
              <a:rPr dirty="0">
                <a:latin typeface="+mj-lt"/>
              </a:rPr>
              <a:t> </a:t>
            </a:r>
            <a:r>
              <a:rPr dirty="0" err="1">
                <a:latin typeface="+mj-lt"/>
              </a:rPr>
              <a:t>Durchführung</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Thematische</a:t>
            </a:r>
            <a:r>
              <a:rPr dirty="0">
                <a:latin typeface="+mj-lt"/>
              </a:rPr>
              <a:t> </a:t>
            </a:r>
            <a:r>
              <a:rPr dirty="0" err="1">
                <a:latin typeface="+mj-lt"/>
              </a:rPr>
              <a:t>Einführungen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Programmvorschläge</a:t>
            </a:r>
            <a:r>
              <a:rPr dirty="0">
                <a:latin typeface="+mj-lt"/>
              </a:rPr>
              <a:t> </a:t>
            </a:r>
            <a:r>
              <a:rPr lang="de-DE" dirty="0">
                <a:latin typeface="+mj-lt"/>
              </a:rPr>
              <a:t>und</a:t>
            </a:r>
            <a:r>
              <a:rPr dirty="0">
                <a:latin typeface="+mj-lt"/>
              </a:rPr>
              <a:t> -</a:t>
            </a:r>
            <a:r>
              <a:rPr dirty="0" err="1">
                <a:latin typeface="+mj-lt"/>
              </a:rPr>
              <a:t>abläufe</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Deko</a:t>
            </a:r>
            <a:r>
              <a:rPr dirty="0">
                <a:latin typeface="+mj-lt"/>
              </a:rPr>
              <a:t>- </a:t>
            </a:r>
            <a:r>
              <a:rPr lang="de-DE" dirty="0">
                <a:latin typeface="+mj-lt"/>
              </a:rPr>
              <a:t>und</a:t>
            </a:r>
            <a:r>
              <a:rPr dirty="0">
                <a:latin typeface="+mj-lt"/>
              </a:rPr>
              <a:t> </a:t>
            </a:r>
            <a:r>
              <a:rPr dirty="0" err="1">
                <a:latin typeface="+mj-lt"/>
              </a:rPr>
              <a:t>Spielideen</a:t>
            </a:r>
            <a:endParaRPr dirty="0">
              <a:latin typeface="+mj-lt"/>
            </a:endParaRPr>
          </a:p>
        </p:txBody>
      </p:sp>
      <p:sp>
        <p:nvSpPr>
          <p:cNvPr id="7" name="Personalisierbare Plakate &amp; Flyer…">
            <a:extLst>
              <a:ext uri="{FF2B5EF4-FFF2-40B4-BE49-F238E27FC236}">
                <a16:creationId xmlns:a16="http://schemas.microsoft.com/office/drawing/2014/main" id="{9FDF5605-DD9A-6374-D43D-0F3FDFE85413}"/>
              </a:ext>
            </a:extLst>
          </p:cNvPr>
          <p:cNvSpPr txBox="1"/>
          <p:nvPr userDrawn="1"/>
        </p:nvSpPr>
        <p:spPr>
          <a:xfrm>
            <a:off x="12637377" y="3327070"/>
            <a:ext cx="6613149" cy="2565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Personalisierbare</a:t>
            </a:r>
            <a:r>
              <a:rPr dirty="0">
                <a:latin typeface="+mj-lt"/>
              </a:rPr>
              <a:t> </a:t>
            </a:r>
            <a:r>
              <a:rPr dirty="0" err="1">
                <a:latin typeface="+mj-lt"/>
              </a:rPr>
              <a:t>Plakate</a:t>
            </a:r>
            <a:r>
              <a:rPr dirty="0">
                <a:latin typeface="+mj-lt"/>
              </a:rPr>
              <a:t> </a:t>
            </a:r>
            <a:r>
              <a:rPr lang="de-DE" dirty="0">
                <a:latin typeface="+mj-lt"/>
              </a:rPr>
              <a:t>und</a:t>
            </a:r>
            <a:r>
              <a:rPr dirty="0">
                <a:latin typeface="+mj-lt"/>
              </a:rPr>
              <a:t> Flyer</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j-lt"/>
              </a:rPr>
              <a:t>Social Media-</a:t>
            </a:r>
            <a:r>
              <a:rPr dirty="0" err="1">
                <a:latin typeface="+mj-lt"/>
              </a:rPr>
              <a:t>Grafiken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Werbeclips</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Anzeigen</a:t>
            </a:r>
            <a:endParaRPr dirty="0">
              <a:latin typeface="+mj-lt"/>
            </a:endParaRPr>
          </a:p>
        </p:txBody>
      </p:sp>
      <p:sp>
        <p:nvSpPr>
          <p:cNvPr id="8" name="Motivation &amp; Inspiration für eure Teens…">
            <a:extLst>
              <a:ext uri="{FF2B5EF4-FFF2-40B4-BE49-F238E27FC236}">
                <a16:creationId xmlns:a16="http://schemas.microsoft.com/office/drawing/2014/main" id="{66B1B109-9C44-C460-1E5C-FA0C9DE3B0D7}"/>
              </a:ext>
            </a:extLst>
          </p:cNvPr>
          <p:cNvSpPr txBox="1"/>
          <p:nvPr userDrawn="1"/>
        </p:nvSpPr>
        <p:spPr>
          <a:xfrm>
            <a:off x="12693562" y="7301127"/>
            <a:ext cx="7288484" cy="2565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j-lt"/>
              </a:rPr>
              <a:t>Motivation </a:t>
            </a:r>
            <a:r>
              <a:rPr lang="de-DE" dirty="0">
                <a:latin typeface="+mj-lt"/>
              </a:rPr>
              <a:t>und</a:t>
            </a:r>
            <a:r>
              <a:rPr dirty="0">
                <a:latin typeface="+mj-lt"/>
              </a:rPr>
              <a:t> Inspiration für </a:t>
            </a:r>
            <a:r>
              <a:rPr dirty="0" err="1">
                <a:latin typeface="+mj-lt"/>
              </a:rPr>
              <a:t>eure</a:t>
            </a:r>
            <a:r>
              <a:rPr dirty="0">
                <a:latin typeface="+mj-lt"/>
              </a:rPr>
              <a:t> Teens</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Apologetik</a:t>
            </a:r>
            <a:r>
              <a:rPr dirty="0">
                <a:latin typeface="+mj-lt"/>
              </a:rPr>
              <a:t>, </a:t>
            </a:r>
            <a:r>
              <a:rPr lang="de-DE" dirty="0">
                <a:latin typeface="+mj-lt"/>
              </a:rPr>
              <a:t>Testimonials</a:t>
            </a:r>
            <a:r>
              <a:rPr dirty="0">
                <a:latin typeface="+mj-lt"/>
              </a:rPr>
              <a:t>, Impulse</a:t>
            </a:r>
          </a:p>
        </p:txBody>
      </p:sp>
      <p:sp>
        <p:nvSpPr>
          <p:cNvPr id="9" name="Veranstaltungsheft">
            <a:extLst>
              <a:ext uri="{FF2B5EF4-FFF2-40B4-BE49-F238E27FC236}">
                <a16:creationId xmlns:a16="http://schemas.microsoft.com/office/drawing/2014/main" id="{01A1290B-6AE6-DDB8-3DE0-DC64539118E4}"/>
              </a:ext>
            </a:extLst>
          </p:cNvPr>
          <p:cNvSpPr txBox="1"/>
          <p:nvPr userDrawn="1"/>
        </p:nvSpPr>
        <p:spPr>
          <a:xfrm>
            <a:off x="3629156" y="6567728"/>
            <a:ext cx="5220933" cy="580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107950" indent="-107950" algn="l" defTabSz="457200">
              <a:lnSpc>
                <a:spcPct val="120000"/>
              </a:lnSpc>
              <a:spcBef>
                <a:spcPts val="400"/>
              </a:spcBef>
              <a:tabLst>
                <a:tab pos="101600" algn="l"/>
              </a:tabLst>
              <a:defRPr sz="3100" cap="all">
                <a:solidFill>
                  <a:schemeClr val="accent4">
                    <a:hueOff val="475731"/>
                    <a:satOff val="-4338"/>
                    <a:lumOff val="10182"/>
                  </a:schemeClr>
                </a:solidFill>
                <a:latin typeface="Arial"/>
                <a:ea typeface="Arial"/>
                <a:cs typeface="Arial"/>
                <a:sym typeface="Arial"/>
              </a:defRPr>
            </a:lvl1pPr>
          </a:lstStyle>
          <a:p>
            <a:r>
              <a:rPr dirty="0" err="1">
                <a:latin typeface="+mj-lt"/>
              </a:rPr>
              <a:t>Veranstaltungsheft</a:t>
            </a:r>
            <a:endParaRPr dirty="0">
              <a:latin typeface="+mj-lt"/>
            </a:endParaRPr>
          </a:p>
        </p:txBody>
      </p:sp>
      <p:sp>
        <p:nvSpPr>
          <p:cNvPr id="10" name="Evangelistenpool">
            <a:extLst>
              <a:ext uri="{FF2B5EF4-FFF2-40B4-BE49-F238E27FC236}">
                <a16:creationId xmlns:a16="http://schemas.microsoft.com/office/drawing/2014/main" id="{04243066-5718-BA29-8E29-2C9BFD2A4865}"/>
              </a:ext>
            </a:extLst>
          </p:cNvPr>
          <p:cNvSpPr txBox="1"/>
          <p:nvPr userDrawn="1"/>
        </p:nvSpPr>
        <p:spPr>
          <a:xfrm>
            <a:off x="3629156" y="2653553"/>
            <a:ext cx="5220933" cy="580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107950" indent="-107950" algn="l" defTabSz="457200">
              <a:lnSpc>
                <a:spcPct val="120000"/>
              </a:lnSpc>
              <a:spcBef>
                <a:spcPts val="400"/>
              </a:spcBef>
              <a:tabLst>
                <a:tab pos="101600" algn="l"/>
              </a:tabLst>
              <a:defRPr sz="3100" cap="all">
                <a:solidFill>
                  <a:schemeClr val="accent4">
                    <a:hueOff val="475731"/>
                    <a:satOff val="-4338"/>
                    <a:lumOff val="10182"/>
                  </a:schemeClr>
                </a:solidFill>
                <a:latin typeface="Arial"/>
                <a:ea typeface="Arial"/>
                <a:cs typeface="Arial"/>
                <a:sym typeface="Arial"/>
              </a:defRPr>
            </a:lvl1pPr>
          </a:lstStyle>
          <a:p>
            <a:r>
              <a:rPr dirty="0">
                <a:latin typeface="+mj-lt"/>
              </a:rPr>
              <a:t>Eva</a:t>
            </a:r>
            <a:r>
              <a:rPr lang="de-DE" dirty="0">
                <a:latin typeface="+mj-lt"/>
              </a:rPr>
              <a:t>-</a:t>
            </a:r>
            <a:r>
              <a:rPr dirty="0">
                <a:latin typeface="+mj-lt"/>
              </a:rPr>
              <a:t>pool</a:t>
            </a:r>
          </a:p>
        </p:txBody>
      </p:sp>
      <p:sp>
        <p:nvSpPr>
          <p:cNvPr id="11" name="Werbematerialien">
            <a:extLst>
              <a:ext uri="{FF2B5EF4-FFF2-40B4-BE49-F238E27FC236}">
                <a16:creationId xmlns:a16="http://schemas.microsoft.com/office/drawing/2014/main" id="{3AC566F2-19C9-C5F6-F8E7-1CFBF2E3D28A}"/>
              </a:ext>
            </a:extLst>
          </p:cNvPr>
          <p:cNvSpPr txBox="1"/>
          <p:nvPr userDrawn="1"/>
        </p:nvSpPr>
        <p:spPr>
          <a:xfrm>
            <a:off x="12937027" y="2653553"/>
            <a:ext cx="5220933" cy="580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107950" indent="-107950" algn="l" defTabSz="457200">
              <a:lnSpc>
                <a:spcPct val="120000"/>
              </a:lnSpc>
              <a:spcBef>
                <a:spcPts val="400"/>
              </a:spcBef>
              <a:tabLst>
                <a:tab pos="101600" algn="l"/>
              </a:tabLst>
              <a:defRPr sz="3100" cap="all">
                <a:solidFill>
                  <a:schemeClr val="accent4">
                    <a:hueOff val="475731"/>
                    <a:satOff val="-4338"/>
                    <a:lumOff val="10182"/>
                  </a:schemeClr>
                </a:solidFill>
                <a:latin typeface="Arial"/>
                <a:ea typeface="Arial"/>
                <a:cs typeface="Arial"/>
                <a:sym typeface="Arial"/>
              </a:defRPr>
            </a:lvl1pPr>
          </a:lstStyle>
          <a:p>
            <a:r>
              <a:rPr dirty="0" err="1">
                <a:latin typeface="+mj-lt"/>
              </a:rPr>
              <a:t>Werbematerialien</a:t>
            </a:r>
            <a:endParaRPr dirty="0">
              <a:latin typeface="+mj-lt"/>
            </a:endParaRPr>
          </a:p>
        </p:txBody>
      </p:sp>
      <p:sp>
        <p:nvSpPr>
          <p:cNvPr id="12" name="Social Media">
            <a:extLst>
              <a:ext uri="{FF2B5EF4-FFF2-40B4-BE49-F238E27FC236}">
                <a16:creationId xmlns:a16="http://schemas.microsoft.com/office/drawing/2014/main" id="{D09E3A72-6A52-989B-8BBF-29796697D64A}"/>
              </a:ext>
            </a:extLst>
          </p:cNvPr>
          <p:cNvSpPr txBox="1"/>
          <p:nvPr userDrawn="1"/>
        </p:nvSpPr>
        <p:spPr>
          <a:xfrm>
            <a:off x="12937027" y="6567728"/>
            <a:ext cx="5220933" cy="580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107950" indent="-107950" algn="l" defTabSz="457200">
              <a:lnSpc>
                <a:spcPct val="120000"/>
              </a:lnSpc>
              <a:spcBef>
                <a:spcPts val="400"/>
              </a:spcBef>
              <a:tabLst>
                <a:tab pos="101600" algn="l"/>
              </a:tabLst>
              <a:defRPr sz="3100" cap="all">
                <a:solidFill>
                  <a:schemeClr val="accent4">
                    <a:hueOff val="475731"/>
                    <a:satOff val="-4338"/>
                    <a:lumOff val="10182"/>
                  </a:schemeClr>
                </a:solidFill>
                <a:latin typeface="Arial"/>
                <a:ea typeface="Arial"/>
                <a:cs typeface="Arial"/>
                <a:sym typeface="Arial"/>
              </a:defRPr>
            </a:lvl1pPr>
          </a:lstStyle>
          <a:p>
            <a:r>
              <a:rPr dirty="0">
                <a:latin typeface="+mj-lt"/>
              </a:rPr>
              <a:t>Social Media</a:t>
            </a:r>
          </a:p>
        </p:txBody>
      </p:sp>
    </p:spTree>
    <p:extLst>
      <p:ext uri="{BB962C8B-B14F-4D97-AF65-F5344CB8AC3E}">
        <p14:creationId xmlns:p14="http://schemas.microsoft.com/office/powerpoint/2010/main" val="134670161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s bekommst du 2">
    <p:spTree>
      <p:nvGrpSpPr>
        <p:cNvPr id="1" name=""/>
        <p:cNvGrpSpPr/>
        <p:nvPr/>
      </p:nvGrpSpPr>
      <p:grpSpPr>
        <a:xfrm>
          <a:off x="0" y="0"/>
          <a:ext cx="0" cy="0"/>
          <a:chOff x="0" y="0"/>
          <a:chExt cx="0" cy="0"/>
        </a:xfrm>
      </p:grpSpPr>
      <p:pic>
        <p:nvPicPr>
          <p:cNvPr id="4" name="ts23--ressourcen-collage.png" descr="ts23--ressourcen-collage.png">
            <a:extLst>
              <a:ext uri="{FF2B5EF4-FFF2-40B4-BE49-F238E27FC236}">
                <a16:creationId xmlns:a16="http://schemas.microsoft.com/office/drawing/2014/main" id="{745B86B3-7A75-040A-396F-68D9C8F1BF38}"/>
              </a:ext>
            </a:extLst>
          </p:cNvPr>
          <p:cNvPicPr>
            <a:picLocks noChangeAspect="1"/>
          </p:cNvPicPr>
          <p:nvPr userDrawn="1"/>
        </p:nvPicPr>
        <p:blipFill>
          <a:blip r:embed="rId2"/>
          <a:stretch>
            <a:fillRect/>
          </a:stretch>
        </p:blipFill>
        <p:spPr>
          <a:xfrm>
            <a:off x="18425855" y="7987265"/>
            <a:ext cx="6366217" cy="5877626"/>
          </a:xfrm>
          <a:prstGeom prst="rect">
            <a:avLst/>
          </a:prstGeom>
          <a:ln w="12700">
            <a:miter lim="400000"/>
          </a:ln>
        </p:spPr>
      </p:pic>
      <p:sp>
        <p:nvSpPr>
          <p:cNvPr id="5" name="Fertige Gruppenstunden, um deine Teens sprachfähig zu machen, Freunde einzuladen…">
            <a:extLst>
              <a:ext uri="{FF2B5EF4-FFF2-40B4-BE49-F238E27FC236}">
                <a16:creationId xmlns:a16="http://schemas.microsoft.com/office/drawing/2014/main" id="{14B1BE2F-D6BD-F03F-3815-9D52F4D5A819}"/>
              </a:ext>
            </a:extLst>
          </p:cNvPr>
          <p:cNvSpPr txBox="1"/>
          <p:nvPr userDrawn="1"/>
        </p:nvSpPr>
        <p:spPr>
          <a:xfrm>
            <a:off x="3366962" y="3401361"/>
            <a:ext cx="7846469" cy="3804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Fertige</a:t>
            </a:r>
            <a:r>
              <a:rPr dirty="0">
                <a:latin typeface="+mj-lt"/>
              </a:rPr>
              <a:t> </a:t>
            </a:r>
            <a:r>
              <a:rPr dirty="0" err="1">
                <a:latin typeface="+mj-lt"/>
              </a:rPr>
              <a:t>Gruppenstunden</a:t>
            </a:r>
            <a:r>
              <a:rPr dirty="0">
                <a:latin typeface="+mj-lt"/>
              </a:rPr>
              <a:t>, um </a:t>
            </a:r>
            <a:r>
              <a:rPr dirty="0" err="1">
                <a:latin typeface="+mj-lt"/>
              </a:rPr>
              <a:t>deine</a:t>
            </a:r>
            <a:r>
              <a:rPr dirty="0">
                <a:latin typeface="+mj-lt"/>
              </a:rPr>
              <a:t> Teens </a:t>
            </a:r>
            <a:r>
              <a:rPr dirty="0" err="1">
                <a:latin typeface="+mj-lt"/>
              </a:rPr>
              <a:t>sprachfähig</a:t>
            </a:r>
            <a:r>
              <a:rPr dirty="0">
                <a:latin typeface="+mj-lt"/>
              </a:rPr>
              <a:t> </a:t>
            </a:r>
            <a:r>
              <a:rPr dirty="0" err="1">
                <a:latin typeface="+mj-lt"/>
              </a:rPr>
              <a:t>zu</a:t>
            </a:r>
            <a:r>
              <a:rPr dirty="0">
                <a:latin typeface="+mj-lt"/>
              </a:rPr>
              <a:t> </a:t>
            </a:r>
            <a:r>
              <a:rPr dirty="0" err="1">
                <a:latin typeface="+mj-lt"/>
              </a:rPr>
              <a:t>machen</a:t>
            </a:r>
            <a:r>
              <a:rPr dirty="0">
                <a:latin typeface="+mj-lt"/>
              </a:rPr>
              <a:t>, Freunde </a:t>
            </a:r>
            <a:r>
              <a:rPr dirty="0" err="1">
                <a:latin typeface="+mj-lt"/>
              </a:rPr>
              <a:t>einzuladen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Fertige</a:t>
            </a:r>
            <a:r>
              <a:rPr dirty="0">
                <a:latin typeface="+mj-lt"/>
              </a:rPr>
              <a:t> </a:t>
            </a:r>
            <a:r>
              <a:rPr dirty="0" err="1">
                <a:latin typeface="+mj-lt"/>
              </a:rPr>
              <a:t>Gruppenstunden</a:t>
            </a:r>
            <a:r>
              <a:rPr dirty="0">
                <a:latin typeface="+mj-lt"/>
              </a:rPr>
              <a:t>, um </a:t>
            </a:r>
            <a:r>
              <a:rPr dirty="0" err="1">
                <a:latin typeface="+mj-lt"/>
              </a:rPr>
              <a:t>nach</a:t>
            </a:r>
            <a:r>
              <a:rPr dirty="0">
                <a:latin typeface="+mj-lt"/>
              </a:rPr>
              <a:t> dem Event die Basics für </a:t>
            </a:r>
            <a:r>
              <a:rPr dirty="0" err="1">
                <a:latin typeface="+mj-lt"/>
              </a:rPr>
              <a:t>ein</a:t>
            </a:r>
            <a:r>
              <a:rPr dirty="0">
                <a:latin typeface="+mj-lt"/>
              </a:rPr>
              <a:t> Leben </a:t>
            </a:r>
            <a:r>
              <a:rPr dirty="0" err="1">
                <a:latin typeface="+mj-lt"/>
              </a:rPr>
              <a:t>mit</a:t>
            </a:r>
            <a:r>
              <a:rPr dirty="0">
                <a:latin typeface="+mj-lt"/>
              </a:rPr>
              <a:t> Jesus </a:t>
            </a:r>
            <a:r>
              <a:rPr dirty="0" err="1">
                <a:latin typeface="+mj-lt"/>
              </a:rPr>
              <a:t>zu</a:t>
            </a:r>
            <a:r>
              <a:rPr dirty="0">
                <a:latin typeface="+mj-lt"/>
              </a:rPr>
              <a:t> </a:t>
            </a:r>
            <a:r>
              <a:rPr dirty="0" err="1">
                <a:latin typeface="+mj-lt"/>
              </a:rPr>
              <a:t>vermitteln</a:t>
            </a:r>
            <a:endParaRPr dirty="0">
              <a:latin typeface="+mj-lt"/>
            </a:endParaRPr>
          </a:p>
        </p:txBody>
      </p:sp>
      <p:sp>
        <p:nvSpPr>
          <p:cNvPr id="6" name="Event für dich und deine Teens…">
            <a:extLst>
              <a:ext uri="{FF2B5EF4-FFF2-40B4-BE49-F238E27FC236}">
                <a16:creationId xmlns:a16="http://schemas.microsoft.com/office/drawing/2014/main" id="{C17F478B-D19D-511D-D857-193BA9DEC24D}"/>
              </a:ext>
            </a:extLst>
          </p:cNvPr>
          <p:cNvSpPr txBox="1"/>
          <p:nvPr userDrawn="1"/>
        </p:nvSpPr>
        <p:spPr>
          <a:xfrm>
            <a:off x="3385691" y="8678375"/>
            <a:ext cx="9666166" cy="2747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42900" indent="-3429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j-lt"/>
              </a:rPr>
              <a:t>Event für dich und </a:t>
            </a:r>
            <a:r>
              <a:rPr dirty="0" err="1">
                <a:latin typeface="+mj-lt"/>
              </a:rPr>
              <a:t>deine</a:t>
            </a:r>
            <a:r>
              <a:rPr dirty="0">
                <a:latin typeface="+mj-lt"/>
              </a:rPr>
              <a:t> Teens</a:t>
            </a:r>
          </a:p>
          <a:p>
            <a:pPr marL="342900" indent="-3429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Connecte</a:t>
            </a:r>
            <a:r>
              <a:rPr dirty="0">
                <a:latin typeface="+mj-lt"/>
              </a:rPr>
              <a:t> dich </a:t>
            </a:r>
            <a:r>
              <a:rPr dirty="0" err="1">
                <a:latin typeface="+mj-lt"/>
              </a:rPr>
              <a:t>mit</a:t>
            </a:r>
            <a:r>
              <a:rPr dirty="0">
                <a:latin typeface="+mj-lt"/>
              </a:rPr>
              <a:t> </a:t>
            </a:r>
            <a:r>
              <a:rPr dirty="0" err="1">
                <a:latin typeface="+mj-lt"/>
              </a:rPr>
              <a:t>anderen</a:t>
            </a:r>
            <a:r>
              <a:rPr dirty="0">
                <a:latin typeface="+mj-lt"/>
              </a:rPr>
              <a:t> </a:t>
            </a:r>
            <a:r>
              <a:rPr dirty="0" err="1">
                <a:latin typeface="+mj-lt"/>
              </a:rPr>
              <a:t>Veranstaltern</a:t>
            </a:r>
            <a:r>
              <a:rPr dirty="0">
                <a:latin typeface="+mj-lt"/>
              </a:rPr>
              <a:t> </a:t>
            </a:r>
            <a:br>
              <a:rPr dirty="0">
                <a:latin typeface="+mj-lt"/>
              </a:rPr>
            </a:br>
            <a:r>
              <a:rPr dirty="0" err="1">
                <a:latin typeface="+mj-lt"/>
              </a:rPr>
              <a:t>deiner</a:t>
            </a:r>
            <a:r>
              <a:rPr dirty="0">
                <a:latin typeface="+mj-lt"/>
              </a:rPr>
              <a:t> Region</a:t>
            </a:r>
          </a:p>
          <a:p>
            <a:pPr marL="342900" indent="-3429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Gebetsstationen</a:t>
            </a:r>
            <a:r>
              <a:rPr dirty="0">
                <a:latin typeface="+mj-lt"/>
              </a:rPr>
              <a:t> </a:t>
            </a:r>
            <a:r>
              <a:rPr lang="de-DE" dirty="0">
                <a:latin typeface="+mj-lt"/>
              </a:rPr>
              <a:t>und</a:t>
            </a:r>
            <a:r>
              <a:rPr dirty="0">
                <a:latin typeface="+mj-lt"/>
              </a:rPr>
              <a:t> </a:t>
            </a:r>
            <a:r>
              <a:rPr dirty="0" err="1">
                <a:latin typeface="+mj-lt"/>
              </a:rPr>
              <a:t>Lobpreiszeiten</a:t>
            </a:r>
            <a:endParaRPr dirty="0">
              <a:latin typeface="+mj-lt"/>
            </a:endParaRPr>
          </a:p>
          <a:p>
            <a:pPr marL="342900" indent="-3429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j-lt"/>
              </a:rPr>
              <a:t>Party und Essen</a:t>
            </a:r>
          </a:p>
        </p:txBody>
      </p:sp>
      <p:sp>
        <p:nvSpPr>
          <p:cNvPr id="7" name="Ab Herbst 22…">
            <a:extLst>
              <a:ext uri="{FF2B5EF4-FFF2-40B4-BE49-F238E27FC236}">
                <a16:creationId xmlns:a16="http://schemas.microsoft.com/office/drawing/2014/main" id="{D2180EAB-7EEE-4637-8C30-7C2DA9016292}"/>
              </a:ext>
            </a:extLst>
          </p:cNvPr>
          <p:cNvSpPr txBox="1"/>
          <p:nvPr userDrawn="1"/>
        </p:nvSpPr>
        <p:spPr>
          <a:xfrm>
            <a:off x="12637376" y="3327070"/>
            <a:ext cx="8721083" cy="2565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j-lt"/>
              </a:rPr>
              <a:t>Ab Herbst 22</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j-lt"/>
              </a:rPr>
              <a:t>Motivation </a:t>
            </a:r>
            <a:r>
              <a:rPr lang="de-DE" dirty="0">
                <a:latin typeface="+mj-lt"/>
              </a:rPr>
              <a:t>und</a:t>
            </a:r>
            <a:r>
              <a:rPr dirty="0">
                <a:latin typeface="+mj-lt"/>
              </a:rPr>
              <a:t> </a:t>
            </a:r>
            <a:r>
              <a:rPr dirty="0" err="1">
                <a:latin typeface="+mj-lt"/>
              </a:rPr>
              <a:t>Schulung</a:t>
            </a:r>
            <a:r>
              <a:rPr dirty="0">
                <a:latin typeface="+mj-lt"/>
              </a:rPr>
              <a:t> für dich </a:t>
            </a:r>
            <a:r>
              <a:rPr lang="de-DE" dirty="0">
                <a:latin typeface="+mj-lt"/>
              </a:rPr>
              <a:t>und</a:t>
            </a:r>
            <a:r>
              <a:rPr dirty="0">
                <a:latin typeface="+mj-lt"/>
              </a:rPr>
              <a:t> </a:t>
            </a:r>
            <a:r>
              <a:rPr dirty="0" err="1">
                <a:latin typeface="+mj-lt"/>
              </a:rPr>
              <a:t>dein</a:t>
            </a:r>
            <a:r>
              <a:rPr dirty="0">
                <a:latin typeface="+mj-lt"/>
              </a:rPr>
              <a:t> Team</a:t>
            </a: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Spezifisch</a:t>
            </a:r>
            <a:r>
              <a:rPr dirty="0">
                <a:latin typeface="+mj-lt"/>
              </a:rPr>
              <a:t>, </a:t>
            </a:r>
            <a:r>
              <a:rPr dirty="0" err="1">
                <a:latin typeface="+mj-lt"/>
              </a:rPr>
              <a:t>kurzweilig</a:t>
            </a:r>
            <a:r>
              <a:rPr dirty="0">
                <a:latin typeface="+mj-lt"/>
              </a:rPr>
              <a:t> </a:t>
            </a:r>
            <a:r>
              <a:rPr lang="de-DE" dirty="0">
                <a:latin typeface="+mj-lt"/>
              </a:rPr>
              <a:t>und</a:t>
            </a:r>
            <a:r>
              <a:rPr dirty="0">
                <a:latin typeface="+mj-lt"/>
              </a:rPr>
              <a:t> </a:t>
            </a:r>
            <a:r>
              <a:rPr dirty="0" err="1">
                <a:latin typeface="+mj-lt"/>
              </a:rPr>
              <a:t>praktisch</a:t>
            </a:r>
            <a:endParaRPr dirty="0">
              <a:latin typeface="+mj-lt"/>
            </a:endParaRPr>
          </a:p>
        </p:txBody>
      </p:sp>
      <p:sp>
        <p:nvSpPr>
          <p:cNvPr id="8" name="Regionale Kickoff-Events">
            <a:extLst>
              <a:ext uri="{FF2B5EF4-FFF2-40B4-BE49-F238E27FC236}">
                <a16:creationId xmlns:a16="http://schemas.microsoft.com/office/drawing/2014/main" id="{524ECAB6-6C47-9E5A-1144-C1B7F0E5F693}"/>
              </a:ext>
            </a:extLst>
          </p:cNvPr>
          <p:cNvSpPr txBox="1"/>
          <p:nvPr userDrawn="1"/>
        </p:nvSpPr>
        <p:spPr>
          <a:xfrm>
            <a:off x="3629156" y="7859093"/>
            <a:ext cx="6366218" cy="580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107950" indent="-107950" algn="l" defTabSz="457200">
              <a:lnSpc>
                <a:spcPct val="120000"/>
              </a:lnSpc>
              <a:spcBef>
                <a:spcPts val="400"/>
              </a:spcBef>
              <a:tabLst>
                <a:tab pos="101600" algn="l"/>
              </a:tabLst>
              <a:defRPr sz="3100" cap="all">
                <a:solidFill>
                  <a:schemeClr val="accent4">
                    <a:hueOff val="475731"/>
                    <a:satOff val="-4338"/>
                    <a:lumOff val="10182"/>
                  </a:schemeClr>
                </a:solidFill>
                <a:latin typeface="Arial"/>
                <a:ea typeface="Arial"/>
                <a:cs typeface="Arial"/>
                <a:sym typeface="Arial"/>
              </a:defRPr>
            </a:lvl1pPr>
          </a:lstStyle>
          <a:p>
            <a:r>
              <a:rPr dirty="0" err="1">
                <a:latin typeface="+mj-lt"/>
              </a:rPr>
              <a:t>Regionale</a:t>
            </a:r>
            <a:r>
              <a:rPr dirty="0">
                <a:latin typeface="+mj-lt"/>
              </a:rPr>
              <a:t> Kickoff-Events</a:t>
            </a:r>
          </a:p>
        </p:txBody>
      </p:sp>
      <p:sp>
        <p:nvSpPr>
          <p:cNvPr id="9" name="Vor- &amp; Weiterarbeit">
            <a:extLst>
              <a:ext uri="{FF2B5EF4-FFF2-40B4-BE49-F238E27FC236}">
                <a16:creationId xmlns:a16="http://schemas.microsoft.com/office/drawing/2014/main" id="{BC20897B-8304-C0FA-28B0-018E67D73EAD}"/>
              </a:ext>
            </a:extLst>
          </p:cNvPr>
          <p:cNvSpPr txBox="1"/>
          <p:nvPr userDrawn="1"/>
        </p:nvSpPr>
        <p:spPr>
          <a:xfrm>
            <a:off x="3629156" y="2653553"/>
            <a:ext cx="5220933" cy="580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107950" indent="-107950" algn="l" defTabSz="457200">
              <a:lnSpc>
                <a:spcPct val="120000"/>
              </a:lnSpc>
              <a:spcBef>
                <a:spcPts val="400"/>
              </a:spcBef>
              <a:tabLst>
                <a:tab pos="101600" algn="l"/>
              </a:tabLst>
              <a:defRPr sz="3100" cap="all">
                <a:solidFill>
                  <a:schemeClr val="accent4">
                    <a:hueOff val="475731"/>
                    <a:satOff val="-4338"/>
                    <a:lumOff val="10182"/>
                  </a:schemeClr>
                </a:solidFill>
                <a:latin typeface="Arial"/>
                <a:ea typeface="Arial"/>
                <a:cs typeface="Arial"/>
                <a:sym typeface="Arial"/>
              </a:defRPr>
            </a:lvl1pPr>
          </a:lstStyle>
          <a:p>
            <a:r>
              <a:rPr dirty="0" err="1">
                <a:latin typeface="+mj-lt"/>
              </a:rPr>
              <a:t>Vor</a:t>
            </a:r>
            <a:r>
              <a:rPr dirty="0">
                <a:latin typeface="+mj-lt"/>
              </a:rPr>
              <a:t>- &amp; </a:t>
            </a:r>
            <a:r>
              <a:rPr dirty="0" err="1">
                <a:latin typeface="+mj-lt"/>
              </a:rPr>
              <a:t>Weiterarbeit</a:t>
            </a:r>
            <a:endParaRPr dirty="0">
              <a:latin typeface="+mj-lt"/>
            </a:endParaRPr>
          </a:p>
        </p:txBody>
      </p:sp>
      <p:sp>
        <p:nvSpPr>
          <p:cNvPr id="10" name="Video-Tutorials">
            <a:extLst>
              <a:ext uri="{FF2B5EF4-FFF2-40B4-BE49-F238E27FC236}">
                <a16:creationId xmlns:a16="http://schemas.microsoft.com/office/drawing/2014/main" id="{10C48634-2121-E6B7-0B0E-FA264F4B74F7}"/>
              </a:ext>
            </a:extLst>
          </p:cNvPr>
          <p:cNvSpPr txBox="1"/>
          <p:nvPr userDrawn="1"/>
        </p:nvSpPr>
        <p:spPr>
          <a:xfrm>
            <a:off x="12937027" y="2653553"/>
            <a:ext cx="5220933" cy="580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107950" indent="-107950" algn="l" defTabSz="457200">
              <a:lnSpc>
                <a:spcPct val="120000"/>
              </a:lnSpc>
              <a:spcBef>
                <a:spcPts val="400"/>
              </a:spcBef>
              <a:tabLst>
                <a:tab pos="101600" algn="l"/>
              </a:tabLst>
              <a:defRPr sz="3100" cap="all">
                <a:solidFill>
                  <a:schemeClr val="accent4">
                    <a:hueOff val="475731"/>
                    <a:satOff val="-4338"/>
                    <a:lumOff val="10182"/>
                  </a:schemeClr>
                </a:solidFill>
                <a:latin typeface="Arial"/>
                <a:ea typeface="Arial"/>
                <a:cs typeface="Arial"/>
                <a:sym typeface="Arial"/>
              </a:defRPr>
            </a:lvl1pPr>
          </a:lstStyle>
          <a:p>
            <a:r>
              <a:rPr dirty="0">
                <a:latin typeface="+mj-lt"/>
              </a:rPr>
              <a:t>Video-Tutorials</a:t>
            </a:r>
          </a:p>
        </p:txBody>
      </p:sp>
    </p:spTree>
    <p:extLst>
      <p:ext uri="{BB962C8B-B14F-4D97-AF65-F5344CB8AC3E}">
        <p14:creationId xmlns:p14="http://schemas.microsoft.com/office/powerpoint/2010/main" val="20571379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stify">
    <p:spTree>
      <p:nvGrpSpPr>
        <p:cNvPr id="1" name=""/>
        <p:cNvGrpSpPr/>
        <p:nvPr/>
      </p:nvGrpSpPr>
      <p:grpSpPr>
        <a:xfrm>
          <a:off x="0" y="0"/>
          <a:ext cx="0" cy="0"/>
          <a:chOff x="0" y="0"/>
          <a:chExt cx="0" cy="0"/>
        </a:xfrm>
      </p:grpSpPr>
      <p:pic>
        <p:nvPicPr>
          <p:cNvPr id="4" name="mockup-testify.png" descr="mockup-testify.png">
            <a:extLst>
              <a:ext uri="{FF2B5EF4-FFF2-40B4-BE49-F238E27FC236}">
                <a16:creationId xmlns:a16="http://schemas.microsoft.com/office/drawing/2014/main" id="{538A08C1-957E-DBC9-EFB4-D03773D478F6}"/>
              </a:ext>
            </a:extLst>
          </p:cNvPr>
          <p:cNvPicPr>
            <a:picLocks noChangeAspect="1"/>
          </p:cNvPicPr>
          <p:nvPr userDrawn="1"/>
        </p:nvPicPr>
        <p:blipFill>
          <a:blip r:embed="rId2"/>
          <a:stretch>
            <a:fillRect/>
          </a:stretch>
        </p:blipFill>
        <p:spPr>
          <a:xfrm>
            <a:off x="12554309" y="1021117"/>
            <a:ext cx="12939467" cy="9316416"/>
          </a:xfrm>
          <a:prstGeom prst="rect">
            <a:avLst/>
          </a:prstGeom>
          <a:ln w="12700">
            <a:miter lim="400000"/>
          </a:ln>
        </p:spPr>
      </p:pic>
      <p:sp>
        <p:nvSpPr>
          <p:cNvPr id="5" name="Der Kurs testify befähigt Menschen ab 13 Jahren, Jesus in ihren persönlichen Beziehungen sprachfähig zu bezeugen. Du erhältst den Kurs für euren Teenkreis mit der Anmeldung zu truestory.">
            <a:extLst>
              <a:ext uri="{FF2B5EF4-FFF2-40B4-BE49-F238E27FC236}">
                <a16:creationId xmlns:a16="http://schemas.microsoft.com/office/drawing/2014/main" id="{8E7CA7FB-8A8D-C8E8-0C31-833FBD90C3B4}"/>
              </a:ext>
            </a:extLst>
          </p:cNvPr>
          <p:cNvSpPr txBox="1"/>
          <p:nvPr userDrawn="1"/>
        </p:nvSpPr>
        <p:spPr>
          <a:xfrm>
            <a:off x="5239774" y="3716657"/>
            <a:ext cx="9265498" cy="2051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defTabSz="457200">
              <a:lnSpc>
                <a:spcPct val="120000"/>
              </a:lnSpc>
              <a:defRPr sz="2700">
                <a:latin typeface="Arial"/>
                <a:ea typeface="Arial"/>
                <a:cs typeface="Arial"/>
                <a:sym typeface="Arial"/>
              </a:defRPr>
            </a:lvl1pPr>
          </a:lstStyle>
          <a:p>
            <a:r>
              <a:rPr dirty="0">
                <a:latin typeface="+mj-lt"/>
              </a:rPr>
              <a:t>Der </a:t>
            </a:r>
            <a:r>
              <a:rPr dirty="0" err="1">
                <a:latin typeface="+mj-lt"/>
              </a:rPr>
              <a:t>Kurs</a:t>
            </a:r>
            <a:r>
              <a:rPr dirty="0">
                <a:latin typeface="+mj-lt"/>
              </a:rPr>
              <a:t> testify </a:t>
            </a:r>
            <a:r>
              <a:rPr dirty="0" err="1">
                <a:latin typeface="+mj-lt"/>
              </a:rPr>
              <a:t>befähigt</a:t>
            </a:r>
            <a:r>
              <a:rPr dirty="0">
                <a:latin typeface="+mj-lt"/>
              </a:rPr>
              <a:t> Menschen ab 13 Jahren, Jesus in </a:t>
            </a:r>
            <a:r>
              <a:rPr dirty="0" err="1">
                <a:latin typeface="+mj-lt"/>
              </a:rPr>
              <a:t>ihren</a:t>
            </a:r>
            <a:r>
              <a:rPr dirty="0">
                <a:latin typeface="+mj-lt"/>
              </a:rPr>
              <a:t> </a:t>
            </a:r>
            <a:r>
              <a:rPr dirty="0" err="1">
                <a:latin typeface="+mj-lt"/>
              </a:rPr>
              <a:t>persönlichen</a:t>
            </a:r>
            <a:r>
              <a:rPr dirty="0">
                <a:latin typeface="+mj-lt"/>
              </a:rPr>
              <a:t> </a:t>
            </a:r>
            <a:r>
              <a:rPr dirty="0" err="1">
                <a:latin typeface="+mj-lt"/>
              </a:rPr>
              <a:t>Beziehungen</a:t>
            </a:r>
            <a:r>
              <a:rPr dirty="0">
                <a:latin typeface="+mj-lt"/>
              </a:rPr>
              <a:t> </a:t>
            </a:r>
            <a:r>
              <a:rPr dirty="0" err="1">
                <a:latin typeface="+mj-lt"/>
              </a:rPr>
              <a:t>sprachfähig</a:t>
            </a:r>
            <a:r>
              <a:rPr dirty="0">
                <a:latin typeface="+mj-lt"/>
              </a:rPr>
              <a:t> </a:t>
            </a:r>
            <a:r>
              <a:rPr dirty="0" err="1">
                <a:latin typeface="+mj-lt"/>
              </a:rPr>
              <a:t>zu</a:t>
            </a:r>
            <a:r>
              <a:rPr dirty="0">
                <a:latin typeface="+mj-lt"/>
              </a:rPr>
              <a:t> </a:t>
            </a:r>
            <a:r>
              <a:rPr dirty="0" err="1">
                <a:latin typeface="+mj-lt"/>
              </a:rPr>
              <a:t>bezeugen</a:t>
            </a:r>
            <a:r>
              <a:rPr dirty="0">
                <a:latin typeface="+mj-lt"/>
              </a:rPr>
              <a:t>. Du </a:t>
            </a:r>
            <a:r>
              <a:rPr dirty="0" err="1">
                <a:latin typeface="+mj-lt"/>
              </a:rPr>
              <a:t>erhältst</a:t>
            </a:r>
            <a:r>
              <a:rPr dirty="0">
                <a:latin typeface="+mj-lt"/>
              </a:rPr>
              <a:t> den </a:t>
            </a:r>
            <a:r>
              <a:rPr dirty="0" err="1">
                <a:latin typeface="+mj-lt"/>
              </a:rPr>
              <a:t>Kurs</a:t>
            </a:r>
            <a:r>
              <a:rPr dirty="0">
                <a:latin typeface="+mj-lt"/>
              </a:rPr>
              <a:t> für </a:t>
            </a:r>
            <a:r>
              <a:rPr dirty="0" err="1">
                <a:latin typeface="+mj-lt"/>
              </a:rPr>
              <a:t>euren</a:t>
            </a:r>
            <a:r>
              <a:rPr dirty="0">
                <a:latin typeface="+mj-lt"/>
              </a:rPr>
              <a:t> </a:t>
            </a:r>
            <a:r>
              <a:rPr dirty="0" err="1">
                <a:latin typeface="+mj-lt"/>
              </a:rPr>
              <a:t>Teenkreis</a:t>
            </a:r>
            <a:r>
              <a:rPr dirty="0">
                <a:latin typeface="+mj-lt"/>
              </a:rPr>
              <a:t> </a:t>
            </a:r>
            <a:r>
              <a:rPr dirty="0" err="1">
                <a:latin typeface="+mj-lt"/>
              </a:rPr>
              <a:t>mit</a:t>
            </a:r>
            <a:r>
              <a:rPr dirty="0">
                <a:latin typeface="+mj-lt"/>
              </a:rPr>
              <a:t> der </a:t>
            </a:r>
            <a:endParaRPr lang="de-DE" dirty="0">
              <a:latin typeface="+mj-lt"/>
            </a:endParaRPr>
          </a:p>
          <a:p>
            <a:r>
              <a:rPr dirty="0" err="1">
                <a:latin typeface="+mj-lt"/>
              </a:rPr>
              <a:t>Anmeldung</a:t>
            </a:r>
            <a:r>
              <a:rPr dirty="0">
                <a:latin typeface="+mj-lt"/>
              </a:rPr>
              <a:t> </a:t>
            </a:r>
            <a:r>
              <a:rPr dirty="0" err="1">
                <a:latin typeface="+mj-lt"/>
              </a:rPr>
              <a:t>zu</a:t>
            </a:r>
            <a:r>
              <a:rPr dirty="0">
                <a:latin typeface="+mj-lt"/>
              </a:rPr>
              <a:t> ­truestory.</a:t>
            </a:r>
          </a:p>
        </p:txBody>
      </p:sp>
      <p:sp>
        <p:nvSpPr>
          <p:cNvPr id="6" name="5  Basis-Einheiten…">
            <a:extLst>
              <a:ext uri="{FF2B5EF4-FFF2-40B4-BE49-F238E27FC236}">
                <a16:creationId xmlns:a16="http://schemas.microsoft.com/office/drawing/2014/main" id="{BD683B60-2C45-5A70-23E3-4F790ABD504B}"/>
              </a:ext>
            </a:extLst>
          </p:cNvPr>
          <p:cNvSpPr txBox="1"/>
          <p:nvPr userDrawn="1"/>
        </p:nvSpPr>
        <p:spPr>
          <a:xfrm>
            <a:off x="5236908" y="6374818"/>
            <a:ext cx="9002987" cy="4827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j-lt"/>
              </a:rPr>
              <a:t>5  Basis-</a:t>
            </a:r>
            <a:r>
              <a:rPr dirty="0" err="1">
                <a:latin typeface="+mj-lt"/>
              </a:rPr>
              <a:t>Einheiten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a:latin typeface="+mj-lt"/>
              </a:rPr>
              <a:t>10 Plus-</a:t>
            </a:r>
            <a:r>
              <a:rPr dirty="0" err="1">
                <a:latin typeface="+mj-lt"/>
              </a:rPr>
              <a:t>Einheiten</a:t>
            </a:r>
            <a:r>
              <a:rPr dirty="0">
                <a:latin typeface="+mj-lt"/>
              </a:rPr>
              <a:t> </a:t>
            </a:r>
            <a:r>
              <a:rPr dirty="0" err="1">
                <a:latin typeface="+mj-lt"/>
              </a:rPr>
              <a:t>zur</a:t>
            </a:r>
            <a:r>
              <a:rPr dirty="0">
                <a:latin typeface="+mj-lt"/>
              </a:rPr>
              <a:t> </a:t>
            </a:r>
            <a:r>
              <a:rPr dirty="0" err="1">
                <a:latin typeface="+mj-lt"/>
              </a:rPr>
              <a:t>Vertiefung</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Theologische</a:t>
            </a:r>
            <a:r>
              <a:rPr dirty="0">
                <a:latin typeface="+mj-lt"/>
              </a:rPr>
              <a:t> </a:t>
            </a:r>
            <a:r>
              <a:rPr dirty="0" err="1">
                <a:latin typeface="+mj-lt"/>
              </a:rPr>
              <a:t>Grundlagen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Vertiefende</a:t>
            </a:r>
            <a:r>
              <a:rPr dirty="0">
                <a:latin typeface="+mj-lt"/>
              </a:rPr>
              <a:t> </a:t>
            </a:r>
            <a:r>
              <a:rPr dirty="0" err="1">
                <a:latin typeface="+mj-lt"/>
              </a:rPr>
              <a:t>Themen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Praktische</a:t>
            </a:r>
            <a:r>
              <a:rPr dirty="0">
                <a:latin typeface="+mj-lt"/>
              </a:rPr>
              <a:t> </a:t>
            </a:r>
            <a:r>
              <a:rPr dirty="0" err="1">
                <a:latin typeface="+mj-lt"/>
              </a:rPr>
              <a:t>Methoden</a:t>
            </a:r>
            <a:r>
              <a:rPr dirty="0">
                <a:latin typeface="+mj-lt"/>
              </a:rPr>
              <a:t> &amp; </a:t>
            </a:r>
            <a:r>
              <a:rPr dirty="0" err="1">
                <a:latin typeface="+mj-lt"/>
              </a:rPr>
              <a:t>Aktionen</a:t>
            </a:r>
            <a:endParaRPr dirty="0">
              <a:latin typeface="+mj-lt"/>
            </a:endParaRPr>
          </a:p>
          <a:p>
            <a:pPr marL="368300" indent="-368300" algn="l" defTabSz="457200">
              <a:lnSpc>
                <a:spcPct val="120000"/>
              </a:lnSpc>
              <a:spcBef>
                <a:spcPts val="400"/>
              </a:spcBef>
              <a:buClr>
                <a:schemeClr val="accent4">
                  <a:hueOff val="475731"/>
                  <a:satOff val="-4338"/>
                  <a:lumOff val="10182"/>
                </a:schemeClr>
              </a:buClr>
              <a:buSzPct val="123000"/>
              <a:buChar char="•"/>
              <a:tabLst>
                <a:tab pos="101600" algn="l"/>
              </a:tabLst>
              <a:defRPr sz="2900">
                <a:latin typeface="Arial"/>
                <a:ea typeface="Arial"/>
                <a:cs typeface="Arial"/>
                <a:sym typeface="Arial"/>
              </a:defRPr>
            </a:pPr>
            <a:r>
              <a:rPr dirty="0" err="1">
                <a:latin typeface="+mj-lt"/>
              </a:rPr>
              <a:t>Ergänzende</a:t>
            </a:r>
            <a:r>
              <a:rPr dirty="0">
                <a:latin typeface="+mj-lt"/>
              </a:rPr>
              <a:t> Web-App </a:t>
            </a:r>
            <a:r>
              <a:rPr dirty="0" err="1">
                <a:latin typeface="+mj-lt"/>
              </a:rPr>
              <a:t>mit</a:t>
            </a:r>
            <a:r>
              <a:rPr dirty="0">
                <a:latin typeface="+mj-lt"/>
              </a:rPr>
              <a:t> </a:t>
            </a:r>
            <a:br>
              <a:rPr dirty="0">
                <a:latin typeface="+mj-lt"/>
              </a:rPr>
            </a:br>
            <a:r>
              <a:rPr dirty="0" err="1">
                <a:latin typeface="+mj-lt"/>
              </a:rPr>
              <a:t>Aufgaben</a:t>
            </a:r>
            <a:r>
              <a:rPr dirty="0">
                <a:latin typeface="+mj-lt"/>
              </a:rPr>
              <a:t> und Tools für die Teens</a:t>
            </a:r>
          </a:p>
        </p:txBody>
      </p:sp>
      <p:sp>
        <p:nvSpPr>
          <p:cNvPr id="7" name="testify">
            <a:extLst>
              <a:ext uri="{FF2B5EF4-FFF2-40B4-BE49-F238E27FC236}">
                <a16:creationId xmlns:a16="http://schemas.microsoft.com/office/drawing/2014/main" id="{BCE920E0-E232-B106-F83D-F96995DCC0CA}"/>
              </a:ext>
            </a:extLst>
          </p:cNvPr>
          <p:cNvSpPr txBox="1"/>
          <p:nvPr userDrawn="1"/>
        </p:nvSpPr>
        <p:spPr>
          <a:xfrm>
            <a:off x="5251772" y="1997286"/>
            <a:ext cx="21971001" cy="1426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6000" b="1" spc="-119">
                <a:latin typeface="Arial"/>
                <a:ea typeface="Arial"/>
                <a:cs typeface="Arial"/>
                <a:sym typeface="Arial"/>
              </a:defRPr>
            </a:lvl1pPr>
          </a:lstStyle>
          <a:p>
            <a:r>
              <a:rPr dirty="0">
                <a:latin typeface="+mj-lt"/>
              </a:rPr>
              <a:t>testify</a:t>
            </a:r>
          </a:p>
        </p:txBody>
      </p:sp>
    </p:spTree>
    <p:extLst>
      <p:ext uri="{BB962C8B-B14F-4D97-AF65-F5344CB8AC3E}">
        <p14:creationId xmlns:p14="http://schemas.microsoft.com/office/powerpoint/2010/main" val="265261198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anstaltungsformate">
    <p:spTree>
      <p:nvGrpSpPr>
        <p:cNvPr id="1" name=""/>
        <p:cNvGrpSpPr/>
        <p:nvPr/>
      </p:nvGrpSpPr>
      <p:grpSpPr>
        <a:xfrm>
          <a:off x="0" y="0"/>
          <a:ext cx="0" cy="0"/>
          <a:chOff x="0" y="0"/>
          <a:chExt cx="0" cy="0"/>
        </a:xfrm>
      </p:grpSpPr>
      <p:sp>
        <p:nvSpPr>
          <p:cNvPr id="4" name="Veranstaltungsformate">
            <a:extLst>
              <a:ext uri="{FF2B5EF4-FFF2-40B4-BE49-F238E27FC236}">
                <a16:creationId xmlns:a16="http://schemas.microsoft.com/office/drawing/2014/main" id="{C27B6F25-7124-9760-5F0D-2A7E338F5E99}"/>
              </a:ext>
            </a:extLst>
          </p:cNvPr>
          <p:cNvSpPr txBox="1"/>
          <p:nvPr userDrawn="1"/>
        </p:nvSpPr>
        <p:spPr>
          <a:xfrm>
            <a:off x="1206500" y="1828733"/>
            <a:ext cx="21971000" cy="1426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defRPr sz="6000" b="1" spc="-119">
                <a:latin typeface="Arial"/>
                <a:ea typeface="Arial"/>
                <a:cs typeface="Arial"/>
                <a:sym typeface="Arial"/>
              </a:defRPr>
            </a:lvl1pPr>
          </a:lstStyle>
          <a:p>
            <a:r>
              <a:rPr dirty="0" err="1">
                <a:latin typeface="+mj-lt"/>
              </a:rPr>
              <a:t>Veranstaltungsformate</a:t>
            </a:r>
            <a:endParaRPr dirty="0">
              <a:latin typeface="+mj-lt"/>
            </a:endParaRPr>
          </a:p>
        </p:txBody>
      </p:sp>
      <p:pic>
        <p:nvPicPr>
          <p:cNvPr id="5" name="stream.png" descr="stream.png">
            <a:extLst>
              <a:ext uri="{FF2B5EF4-FFF2-40B4-BE49-F238E27FC236}">
                <a16:creationId xmlns:a16="http://schemas.microsoft.com/office/drawing/2014/main" id="{091FD9D6-65A9-2131-40B3-6354966F913F}"/>
              </a:ext>
            </a:extLst>
          </p:cNvPr>
          <p:cNvPicPr>
            <a:picLocks noChangeAspect="1"/>
          </p:cNvPicPr>
          <p:nvPr userDrawn="1"/>
        </p:nvPicPr>
        <p:blipFill>
          <a:blip r:embed="rId2"/>
          <a:stretch>
            <a:fillRect/>
          </a:stretch>
        </p:blipFill>
        <p:spPr>
          <a:xfrm>
            <a:off x="16164422" y="4566793"/>
            <a:ext cx="5658551" cy="4171519"/>
          </a:xfrm>
          <a:prstGeom prst="rect">
            <a:avLst/>
          </a:prstGeom>
          <a:ln w="12700">
            <a:miter lim="400000"/>
          </a:ln>
        </p:spPr>
      </p:pic>
      <p:pic>
        <p:nvPicPr>
          <p:cNvPr id="6" name="dialog.png" descr="dialog.png">
            <a:extLst>
              <a:ext uri="{FF2B5EF4-FFF2-40B4-BE49-F238E27FC236}">
                <a16:creationId xmlns:a16="http://schemas.microsoft.com/office/drawing/2014/main" id="{5E117A8E-6611-1E4F-DFAB-3BA95F229B2B}"/>
              </a:ext>
            </a:extLst>
          </p:cNvPr>
          <p:cNvPicPr>
            <a:picLocks noChangeAspect="1"/>
          </p:cNvPicPr>
          <p:nvPr userDrawn="1"/>
        </p:nvPicPr>
        <p:blipFill>
          <a:blip r:embed="rId3"/>
          <a:stretch>
            <a:fillRect/>
          </a:stretch>
        </p:blipFill>
        <p:spPr>
          <a:xfrm>
            <a:off x="9430552" y="4675095"/>
            <a:ext cx="5658552" cy="4140072"/>
          </a:xfrm>
          <a:prstGeom prst="rect">
            <a:avLst/>
          </a:prstGeom>
          <a:ln w="12700">
            <a:miter lim="400000"/>
          </a:ln>
        </p:spPr>
      </p:pic>
      <p:pic>
        <p:nvPicPr>
          <p:cNvPr id="7" name="buehne.png" descr="buehne.png">
            <a:extLst>
              <a:ext uri="{FF2B5EF4-FFF2-40B4-BE49-F238E27FC236}">
                <a16:creationId xmlns:a16="http://schemas.microsoft.com/office/drawing/2014/main" id="{0E91D599-E707-1639-44D8-47899253C007}"/>
              </a:ext>
            </a:extLst>
          </p:cNvPr>
          <p:cNvPicPr>
            <a:picLocks noChangeAspect="1"/>
          </p:cNvPicPr>
          <p:nvPr userDrawn="1"/>
        </p:nvPicPr>
        <p:blipFill>
          <a:blip r:embed="rId4"/>
          <a:stretch>
            <a:fillRect/>
          </a:stretch>
        </p:blipFill>
        <p:spPr>
          <a:xfrm>
            <a:off x="2445523" y="4744720"/>
            <a:ext cx="5909712" cy="4000823"/>
          </a:xfrm>
          <a:prstGeom prst="rect">
            <a:avLst/>
          </a:prstGeom>
          <a:ln w="12700">
            <a:miter lim="400000"/>
          </a:ln>
        </p:spPr>
      </p:pic>
      <p:sp>
        <p:nvSpPr>
          <p:cNvPr id="8" name="Bühne">
            <a:extLst>
              <a:ext uri="{FF2B5EF4-FFF2-40B4-BE49-F238E27FC236}">
                <a16:creationId xmlns:a16="http://schemas.microsoft.com/office/drawing/2014/main" id="{7DA3618A-D5DB-5BEC-B05C-F34E3CC76EC3}"/>
              </a:ext>
            </a:extLst>
          </p:cNvPr>
          <p:cNvSpPr txBox="1"/>
          <p:nvPr userDrawn="1"/>
        </p:nvSpPr>
        <p:spPr>
          <a:xfrm>
            <a:off x="2571103" y="9244048"/>
            <a:ext cx="5658552" cy="853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marL="107950" indent="-107950" defTabSz="457200">
              <a:lnSpc>
                <a:spcPct val="120000"/>
              </a:lnSpc>
              <a:spcBef>
                <a:spcPts val="400"/>
              </a:spcBef>
              <a:tabLst>
                <a:tab pos="101600" algn="l"/>
              </a:tabLst>
              <a:defRPr sz="4900" b="1" cap="all">
                <a:solidFill>
                  <a:schemeClr val="accent4">
                    <a:hueOff val="475731"/>
                    <a:satOff val="-4338"/>
                    <a:lumOff val="10182"/>
                  </a:schemeClr>
                </a:solidFill>
                <a:latin typeface="Arial"/>
                <a:ea typeface="Arial"/>
                <a:cs typeface="Arial"/>
                <a:sym typeface="Arial"/>
              </a:defRPr>
            </a:lvl1pPr>
          </a:lstStyle>
          <a:p>
            <a:r>
              <a:rPr dirty="0" err="1">
                <a:latin typeface="+mj-lt"/>
              </a:rPr>
              <a:t>Bühne</a:t>
            </a:r>
            <a:endParaRPr dirty="0">
              <a:latin typeface="+mj-lt"/>
            </a:endParaRPr>
          </a:p>
        </p:txBody>
      </p:sp>
      <p:sp>
        <p:nvSpPr>
          <p:cNvPr id="9" name="Dialog">
            <a:extLst>
              <a:ext uri="{FF2B5EF4-FFF2-40B4-BE49-F238E27FC236}">
                <a16:creationId xmlns:a16="http://schemas.microsoft.com/office/drawing/2014/main" id="{D69A22F8-E8D9-B94A-43D8-19AA5B7B572B}"/>
              </a:ext>
            </a:extLst>
          </p:cNvPr>
          <p:cNvSpPr txBox="1"/>
          <p:nvPr userDrawn="1"/>
        </p:nvSpPr>
        <p:spPr>
          <a:xfrm>
            <a:off x="9430552" y="9244048"/>
            <a:ext cx="5658552" cy="853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marL="107950" indent="-107950" defTabSz="457200">
              <a:lnSpc>
                <a:spcPct val="120000"/>
              </a:lnSpc>
              <a:spcBef>
                <a:spcPts val="400"/>
              </a:spcBef>
              <a:tabLst>
                <a:tab pos="101600" algn="l"/>
              </a:tabLst>
              <a:defRPr sz="4900" b="1" cap="all">
                <a:solidFill>
                  <a:schemeClr val="accent4">
                    <a:hueOff val="475731"/>
                    <a:satOff val="-4338"/>
                    <a:lumOff val="10182"/>
                  </a:schemeClr>
                </a:solidFill>
                <a:latin typeface="Arial"/>
                <a:ea typeface="Arial"/>
                <a:cs typeface="Arial"/>
                <a:sym typeface="Arial"/>
              </a:defRPr>
            </a:lvl1pPr>
          </a:lstStyle>
          <a:p>
            <a:r>
              <a:rPr dirty="0">
                <a:latin typeface="+mj-lt"/>
              </a:rPr>
              <a:t>Dialog</a:t>
            </a:r>
          </a:p>
        </p:txBody>
      </p:sp>
      <p:sp>
        <p:nvSpPr>
          <p:cNvPr id="10" name="Stream">
            <a:extLst>
              <a:ext uri="{FF2B5EF4-FFF2-40B4-BE49-F238E27FC236}">
                <a16:creationId xmlns:a16="http://schemas.microsoft.com/office/drawing/2014/main" id="{B81BACC0-8876-B73A-61E4-5C8FCDFA4CA7}"/>
              </a:ext>
            </a:extLst>
          </p:cNvPr>
          <p:cNvSpPr txBox="1"/>
          <p:nvPr userDrawn="1"/>
        </p:nvSpPr>
        <p:spPr>
          <a:xfrm>
            <a:off x="16164422" y="9244048"/>
            <a:ext cx="5658551" cy="853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marL="107950" indent="-107950" defTabSz="457200">
              <a:lnSpc>
                <a:spcPct val="120000"/>
              </a:lnSpc>
              <a:spcBef>
                <a:spcPts val="400"/>
              </a:spcBef>
              <a:tabLst>
                <a:tab pos="101600" algn="l"/>
              </a:tabLst>
              <a:defRPr sz="4900" b="1" cap="all">
                <a:solidFill>
                  <a:schemeClr val="accent4">
                    <a:hueOff val="475731"/>
                    <a:satOff val="-4338"/>
                    <a:lumOff val="10182"/>
                  </a:schemeClr>
                </a:solidFill>
                <a:latin typeface="Arial"/>
                <a:ea typeface="Arial"/>
                <a:cs typeface="Arial"/>
                <a:sym typeface="Arial"/>
              </a:defRPr>
            </a:lvl1pPr>
          </a:lstStyle>
          <a:p>
            <a:r>
              <a:rPr lang="de-DE" dirty="0">
                <a:latin typeface="+mj-lt"/>
              </a:rPr>
              <a:t>Stream</a:t>
            </a:r>
            <a:endParaRPr dirty="0">
              <a:latin typeface="+mj-lt"/>
            </a:endParaRPr>
          </a:p>
        </p:txBody>
      </p:sp>
    </p:spTree>
    <p:extLst>
      <p:ext uri="{BB962C8B-B14F-4D97-AF65-F5344CB8AC3E}">
        <p14:creationId xmlns:p14="http://schemas.microsoft.com/office/powerpoint/2010/main" val="22632707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pic>
        <p:nvPicPr>
          <p:cNvPr id="5" name="ts23--ppt-bg-blanko.jpg" descr="ts23--ppt-bg-blanko.jpg">
            <a:extLst>
              <a:ext uri="{FF2B5EF4-FFF2-40B4-BE49-F238E27FC236}">
                <a16:creationId xmlns:a16="http://schemas.microsoft.com/office/drawing/2014/main" id="{8D1F3756-3183-AC92-0768-130236B2FDDC}"/>
              </a:ext>
            </a:extLst>
          </p:cNvPr>
          <p:cNvPicPr>
            <a:picLocks noChangeAspect="1"/>
          </p:cNvPicPr>
          <p:nvPr userDrawn="1"/>
        </p:nvPicPr>
        <p:blipFill>
          <a:blip r:embed="rId26"/>
          <a:stretch>
            <a:fillRect/>
          </a:stretch>
        </p:blipFill>
        <p:spPr>
          <a:xfrm>
            <a:off x="0" y="0"/>
            <a:ext cx="24384000" cy="13716000"/>
          </a:xfrm>
          <a:prstGeom prst="rect">
            <a:avLst/>
          </a:prstGeom>
          <a:ln w="12700">
            <a:miter lim="400000"/>
          </a:ln>
        </p:spPr>
      </p:pic>
    </p:spTree>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2" r:id="rId8"/>
    <p:sldLayoutId id="2147483671" r:id="rId9"/>
    <p:sldLayoutId id="2147483676" r:id="rId10"/>
    <p:sldLayoutId id="2147483677" r:id="rId11"/>
    <p:sldLayoutId id="2147483678" r:id="rId12"/>
    <p:sldLayoutId id="2147483673" r:id="rId13"/>
    <p:sldLayoutId id="2147483674" r:id="rId14"/>
    <p:sldLayoutId id="2147483675" r:id="rId15"/>
    <p:sldLayoutId id="2147483649" r:id="rId16"/>
    <p:sldLayoutId id="2147483681" r:id="rId17"/>
    <p:sldLayoutId id="2147483679" r:id="rId18"/>
    <p:sldLayoutId id="2147483651" r:id="rId19"/>
    <p:sldLayoutId id="2147483652" r:id="rId20"/>
    <p:sldLayoutId id="2147483680" r:id="rId21"/>
    <p:sldLayoutId id="2147483653" r:id="rId22"/>
    <p:sldLayoutId id="2147483660" r:id="rId23"/>
    <p:sldLayoutId id="2147483663" r:id="rId24"/>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5A917-CE89-756A-C02E-ED326113411D}"/>
              </a:ext>
            </a:extLst>
          </p:cNvPr>
          <p:cNvSpPr>
            <a:spLocks noGrp="1"/>
          </p:cNvSpPr>
          <p:nvPr>
            <p:ph type="title"/>
          </p:nvPr>
        </p:nvSpPr>
        <p:spPr/>
        <p:txBody>
          <a:bodyPr/>
          <a:lstStyle/>
          <a:p>
            <a:r>
              <a:rPr lang="de-DE" dirty="0"/>
              <a:t>Foliensatz für Dialog</a:t>
            </a:r>
          </a:p>
        </p:txBody>
      </p:sp>
      <p:sp>
        <p:nvSpPr>
          <p:cNvPr id="3" name="Textplatzhalter 2">
            <a:extLst>
              <a:ext uri="{FF2B5EF4-FFF2-40B4-BE49-F238E27FC236}">
                <a16:creationId xmlns:a16="http://schemas.microsoft.com/office/drawing/2014/main" id="{0D166679-FDBB-2EEE-3BF9-72A3D120AED5}"/>
              </a:ext>
            </a:extLst>
          </p:cNvPr>
          <p:cNvSpPr>
            <a:spLocks noGrp="1"/>
          </p:cNvSpPr>
          <p:nvPr>
            <p:ph type="body" sz="quarter" idx="1"/>
          </p:nvPr>
        </p:nvSpPr>
        <p:spPr/>
        <p:txBody>
          <a:bodyPr/>
          <a:lstStyle/>
          <a:p>
            <a:endParaRPr lang="de-DE"/>
          </a:p>
        </p:txBody>
      </p:sp>
    </p:spTree>
    <p:extLst>
      <p:ext uri="{BB962C8B-B14F-4D97-AF65-F5344CB8AC3E}">
        <p14:creationId xmlns:p14="http://schemas.microsoft.com/office/powerpoint/2010/main" val="252517544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C983D-CE03-5009-5667-FB3BAA819B29}"/>
              </a:ext>
            </a:extLst>
          </p:cNvPr>
          <p:cNvSpPr>
            <a:spLocks noGrp="1"/>
          </p:cNvSpPr>
          <p:nvPr>
            <p:ph type="title"/>
          </p:nvPr>
        </p:nvSpPr>
        <p:spPr>
          <a:xfrm>
            <a:off x="2624098" y="5955289"/>
            <a:ext cx="20132169" cy="2373166"/>
          </a:xfrm>
        </p:spPr>
        <p:txBody>
          <a:bodyPr>
            <a:normAutofit/>
          </a:bodyPr>
          <a:lstStyle/>
          <a:p>
            <a:r>
              <a:rPr lang="de-DE" sz="13900" dirty="0"/>
              <a:t>Seite XXX</a:t>
            </a:r>
          </a:p>
        </p:txBody>
      </p:sp>
      <p:sp>
        <p:nvSpPr>
          <p:cNvPr id="3" name="Textplatzhalter 2">
            <a:extLst>
              <a:ext uri="{FF2B5EF4-FFF2-40B4-BE49-F238E27FC236}">
                <a16:creationId xmlns:a16="http://schemas.microsoft.com/office/drawing/2014/main" id="{9908D455-8753-E5F8-58E8-E42105316D81}"/>
              </a:ext>
            </a:extLst>
          </p:cNvPr>
          <p:cNvSpPr>
            <a:spLocks noGrp="1"/>
          </p:cNvSpPr>
          <p:nvPr>
            <p:ph type="body" sz="quarter" idx="21"/>
          </p:nvPr>
        </p:nvSpPr>
        <p:spPr>
          <a:xfrm>
            <a:off x="2624098" y="2865967"/>
            <a:ext cx="20132170" cy="3089320"/>
          </a:xfrm>
        </p:spPr>
        <p:txBody>
          <a:bodyPr>
            <a:normAutofit fontScale="85000" lnSpcReduction="10000"/>
          </a:bodyPr>
          <a:lstStyle/>
          <a:p>
            <a:r>
              <a:rPr lang="de-DE" sz="16900" b="1" dirty="0"/>
              <a:t>truestory aufschlagen</a:t>
            </a:r>
          </a:p>
        </p:txBody>
      </p:sp>
    </p:spTree>
    <p:extLst>
      <p:ext uri="{BB962C8B-B14F-4D97-AF65-F5344CB8AC3E}">
        <p14:creationId xmlns:p14="http://schemas.microsoft.com/office/powerpoint/2010/main" val="25816206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69317B-9F99-08AA-09A8-BCA9812A2340}"/>
              </a:ext>
            </a:extLst>
          </p:cNvPr>
          <p:cNvSpPr>
            <a:spLocks noGrp="1"/>
          </p:cNvSpPr>
          <p:nvPr>
            <p:ph type="title"/>
          </p:nvPr>
        </p:nvSpPr>
        <p:spPr/>
        <p:txBody>
          <a:bodyPr/>
          <a:lstStyle/>
          <a:p>
            <a:r>
              <a:rPr lang="de-DE" b="1" dirty="0"/>
              <a:t>Wir beten…</a:t>
            </a:r>
          </a:p>
        </p:txBody>
      </p:sp>
    </p:spTree>
    <p:extLst>
      <p:ext uri="{BB962C8B-B14F-4D97-AF65-F5344CB8AC3E}">
        <p14:creationId xmlns:p14="http://schemas.microsoft.com/office/powerpoint/2010/main" val="17077002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B3375-5E6C-7F10-5868-98BEADA4720B}"/>
              </a:ext>
            </a:extLst>
          </p:cNvPr>
          <p:cNvSpPr>
            <a:spLocks noGrp="1"/>
          </p:cNvSpPr>
          <p:nvPr>
            <p:ph type="title"/>
          </p:nvPr>
        </p:nvSpPr>
        <p:spPr>
          <a:xfrm>
            <a:off x="1903493" y="2643677"/>
            <a:ext cx="20132169" cy="5412928"/>
          </a:xfrm>
        </p:spPr>
        <p:txBody>
          <a:bodyPr>
            <a:normAutofit/>
          </a:bodyPr>
          <a:lstStyle/>
          <a:p>
            <a:r>
              <a:rPr lang="de-DE" sz="12500" b="1" dirty="0"/>
              <a:t>unser Thema heute:</a:t>
            </a:r>
            <a:br>
              <a:rPr lang="de-DE" sz="12500" b="1" dirty="0"/>
            </a:br>
            <a:br>
              <a:rPr lang="de-DE" sz="12500" b="1" dirty="0"/>
            </a:br>
            <a:r>
              <a:rPr lang="de-DE" sz="18000" b="1" dirty="0"/>
              <a:t>TRUE SAFETY</a:t>
            </a:r>
            <a:endParaRPr lang="de-DE" sz="12500" b="1" dirty="0"/>
          </a:p>
        </p:txBody>
      </p:sp>
    </p:spTree>
    <p:extLst>
      <p:ext uri="{BB962C8B-B14F-4D97-AF65-F5344CB8AC3E}">
        <p14:creationId xmlns:p14="http://schemas.microsoft.com/office/powerpoint/2010/main" val="26633471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C983D-CE03-5009-5667-FB3BAA819B29}"/>
              </a:ext>
            </a:extLst>
          </p:cNvPr>
          <p:cNvSpPr>
            <a:spLocks noGrp="1"/>
          </p:cNvSpPr>
          <p:nvPr>
            <p:ph type="title"/>
          </p:nvPr>
        </p:nvSpPr>
        <p:spPr>
          <a:xfrm>
            <a:off x="2624098" y="5955289"/>
            <a:ext cx="20132169" cy="2373166"/>
          </a:xfrm>
        </p:spPr>
        <p:txBody>
          <a:bodyPr>
            <a:normAutofit/>
          </a:bodyPr>
          <a:lstStyle/>
          <a:p>
            <a:r>
              <a:rPr lang="de-DE" sz="13900" dirty="0"/>
              <a:t>Seite 1504</a:t>
            </a:r>
          </a:p>
        </p:txBody>
      </p:sp>
      <p:sp>
        <p:nvSpPr>
          <p:cNvPr id="3" name="Textplatzhalter 2">
            <a:extLst>
              <a:ext uri="{FF2B5EF4-FFF2-40B4-BE49-F238E27FC236}">
                <a16:creationId xmlns:a16="http://schemas.microsoft.com/office/drawing/2014/main" id="{9908D455-8753-E5F8-58E8-E42105316D81}"/>
              </a:ext>
            </a:extLst>
          </p:cNvPr>
          <p:cNvSpPr>
            <a:spLocks noGrp="1"/>
          </p:cNvSpPr>
          <p:nvPr>
            <p:ph type="body" sz="quarter" idx="21"/>
          </p:nvPr>
        </p:nvSpPr>
        <p:spPr>
          <a:xfrm>
            <a:off x="2624098" y="2865967"/>
            <a:ext cx="20132170" cy="3089320"/>
          </a:xfrm>
        </p:spPr>
        <p:txBody>
          <a:bodyPr>
            <a:normAutofit/>
          </a:bodyPr>
          <a:lstStyle/>
          <a:p>
            <a:r>
              <a:rPr lang="de-DE" sz="16900" b="1" dirty="0"/>
              <a:t>truestory lesen</a:t>
            </a:r>
          </a:p>
        </p:txBody>
      </p:sp>
    </p:spTree>
    <p:extLst>
      <p:ext uri="{BB962C8B-B14F-4D97-AF65-F5344CB8AC3E}">
        <p14:creationId xmlns:p14="http://schemas.microsoft.com/office/powerpoint/2010/main" val="313220850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C983D-CE03-5009-5667-FB3BAA819B29}"/>
              </a:ext>
            </a:extLst>
          </p:cNvPr>
          <p:cNvSpPr>
            <a:spLocks noGrp="1"/>
          </p:cNvSpPr>
          <p:nvPr>
            <p:ph type="title"/>
          </p:nvPr>
        </p:nvSpPr>
        <p:spPr>
          <a:xfrm>
            <a:off x="2624098" y="6858000"/>
            <a:ext cx="20132169" cy="2373166"/>
          </a:xfrm>
        </p:spPr>
        <p:txBody>
          <a:bodyPr>
            <a:normAutofit fontScale="90000"/>
          </a:bodyPr>
          <a:lstStyle/>
          <a:p>
            <a:r>
              <a:rPr lang="de-DE" sz="13900" dirty="0"/>
              <a:t>Welche Frage hast du? Wo bleibst du hängen?</a:t>
            </a:r>
          </a:p>
        </p:txBody>
      </p:sp>
      <p:sp>
        <p:nvSpPr>
          <p:cNvPr id="3" name="Textplatzhalter 2">
            <a:extLst>
              <a:ext uri="{FF2B5EF4-FFF2-40B4-BE49-F238E27FC236}">
                <a16:creationId xmlns:a16="http://schemas.microsoft.com/office/drawing/2014/main" id="{9908D455-8753-E5F8-58E8-E42105316D81}"/>
              </a:ext>
            </a:extLst>
          </p:cNvPr>
          <p:cNvSpPr>
            <a:spLocks noGrp="1"/>
          </p:cNvSpPr>
          <p:nvPr>
            <p:ph type="body" sz="quarter" idx="21"/>
          </p:nvPr>
        </p:nvSpPr>
        <p:spPr>
          <a:xfrm>
            <a:off x="2624098" y="2865967"/>
            <a:ext cx="20132170" cy="3089320"/>
          </a:xfrm>
        </p:spPr>
        <p:txBody>
          <a:bodyPr>
            <a:normAutofit/>
          </a:bodyPr>
          <a:lstStyle/>
          <a:p>
            <a:r>
              <a:rPr lang="de-DE" sz="16900" b="1" dirty="0"/>
              <a:t>Die truestory &amp; du</a:t>
            </a:r>
          </a:p>
        </p:txBody>
      </p:sp>
    </p:spTree>
    <p:extLst>
      <p:ext uri="{BB962C8B-B14F-4D97-AF65-F5344CB8AC3E}">
        <p14:creationId xmlns:p14="http://schemas.microsoft.com/office/powerpoint/2010/main" val="30611877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C983D-CE03-5009-5667-FB3BAA819B29}"/>
              </a:ext>
            </a:extLst>
          </p:cNvPr>
          <p:cNvSpPr>
            <a:spLocks noGrp="1"/>
          </p:cNvSpPr>
          <p:nvPr>
            <p:ph type="title"/>
          </p:nvPr>
        </p:nvSpPr>
        <p:spPr>
          <a:xfrm>
            <a:off x="2624098" y="6858000"/>
            <a:ext cx="20132169" cy="2373166"/>
          </a:xfrm>
        </p:spPr>
        <p:txBody>
          <a:bodyPr>
            <a:normAutofit fontScale="90000"/>
          </a:bodyPr>
          <a:lstStyle/>
          <a:p>
            <a:r>
              <a:rPr lang="de-DE" sz="13900" dirty="0"/>
              <a:t>Teilt eure Frage + eure Entdeckung. </a:t>
            </a:r>
          </a:p>
        </p:txBody>
      </p:sp>
      <p:sp>
        <p:nvSpPr>
          <p:cNvPr id="3" name="Textplatzhalter 2">
            <a:extLst>
              <a:ext uri="{FF2B5EF4-FFF2-40B4-BE49-F238E27FC236}">
                <a16:creationId xmlns:a16="http://schemas.microsoft.com/office/drawing/2014/main" id="{9908D455-8753-E5F8-58E8-E42105316D81}"/>
              </a:ext>
            </a:extLst>
          </p:cNvPr>
          <p:cNvSpPr>
            <a:spLocks noGrp="1"/>
          </p:cNvSpPr>
          <p:nvPr>
            <p:ph type="body" sz="quarter" idx="21"/>
          </p:nvPr>
        </p:nvSpPr>
        <p:spPr>
          <a:xfrm>
            <a:off x="2624098" y="2865967"/>
            <a:ext cx="20132170" cy="3089320"/>
          </a:xfrm>
        </p:spPr>
        <p:txBody>
          <a:bodyPr>
            <a:normAutofit/>
          </a:bodyPr>
          <a:lstStyle/>
          <a:p>
            <a:r>
              <a:rPr lang="de-DE" sz="16900" b="1" dirty="0"/>
              <a:t>Die truestory &amp; ihr</a:t>
            </a:r>
          </a:p>
        </p:txBody>
      </p:sp>
    </p:spTree>
    <p:extLst>
      <p:ext uri="{BB962C8B-B14F-4D97-AF65-F5344CB8AC3E}">
        <p14:creationId xmlns:p14="http://schemas.microsoft.com/office/powerpoint/2010/main" val="279190986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908D455-8753-E5F8-58E8-E42105316D81}"/>
              </a:ext>
            </a:extLst>
          </p:cNvPr>
          <p:cNvSpPr>
            <a:spLocks noGrp="1"/>
          </p:cNvSpPr>
          <p:nvPr>
            <p:ph type="body" sz="quarter" idx="21"/>
          </p:nvPr>
        </p:nvSpPr>
        <p:spPr>
          <a:xfrm>
            <a:off x="2624098" y="2865967"/>
            <a:ext cx="20132170" cy="5437774"/>
          </a:xfrm>
        </p:spPr>
        <p:txBody>
          <a:bodyPr>
            <a:normAutofit fontScale="85000" lnSpcReduction="10000"/>
          </a:bodyPr>
          <a:lstStyle/>
          <a:p>
            <a:r>
              <a:rPr lang="de-DE" sz="20900" b="1" dirty="0"/>
              <a:t>Stellt eure </a:t>
            </a:r>
          </a:p>
          <a:p>
            <a:r>
              <a:rPr lang="de-DE" sz="20900" b="1" dirty="0"/>
              <a:t>truestory- Fragen</a:t>
            </a:r>
          </a:p>
        </p:txBody>
      </p:sp>
    </p:spTree>
    <p:extLst>
      <p:ext uri="{BB962C8B-B14F-4D97-AF65-F5344CB8AC3E}">
        <p14:creationId xmlns:p14="http://schemas.microsoft.com/office/powerpoint/2010/main" val="163870727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908D455-8753-E5F8-58E8-E42105316D81}"/>
              </a:ext>
            </a:extLst>
          </p:cNvPr>
          <p:cNvSpPr>
            <a:spLocks noGrp="1"/>
          </p:cNvSpPr>
          <p:nvPr>
            <p:ph type="body" sz="quarter" idx="21"/>
          </p:nvPr>
        </p:nvSpPr>
        <p:spPr>
          <a:xfrm>
            <a:off x="2624098" y="2865966"/>
            <a:ext cx="20132170" cy="5684909"/>
          </a:xfrm>
        </p:spPr>
        <p:txBody>
          <a:bodyPr>
            <a:normAutofit/>
          </a:bodyPr>
          <a:lstStyle/>
          <a:p>
            <a:r>
              <a:rPr lang="de-DE" sz="17800" b="1" dirty="0"/>
              <a:t>Die truestory &amp; </a:t>
            </a:r>
          </a:p>
          <a:p>
            <a:r>
              <a:rPr lang="de-DE" sz="17800" b="1" dirty="0"/>
              <a:t>das Leben</a:t>
            </a:r>
          </a:p>
        </p:txBody>
      </p:sp>
    </p:spTree>
    <p:extLst>
      <p:ext uri="{BB962C8B-B14F-4D97-AF65-F5344CB8AC3E}">
        <p14:creationId xmlns:p14="http://schemas.microsoft.com/office/powerpoint/2010/main" val="336938473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1513CD1-DFA4-5A22-2C35-8256026E79B9}"/>
              </a:ext>
            </a:extLst>
          </p:cNvPr>
          <p:cNvSpPr>
            <a:spLocks noGrp="1"/>
          </p:cNvSpPr>
          <p:nvPr>
            <p:ph type="title"/>
          </p:nvPr>
        </p:nvSpPr>
        <p:spPr/>
        <p:txBody>
          <a:bodyPr/>
          <a:lstStyle/>
          <a:p>
            <a:endParaRPr lang="de-DE"/>
          </a:p>
        </p:txBody>
      </p:sp>
      <p:sp>
        <p:nvSpPr>
          <p:cNvPr id="5" name="Textplatzhalter 4">
            <a:extLst>
              <a:ext uri="{FF2B5EF4-FFF2-40B4-BE49-F238E27FC236}">
                <a16:creationId xmlns:a16="http://schemas.microsoft.com/office/drawing/2014/main" id="{3D1430E3-91DB-2269-CE1B-C3B9971AFF9F}"/>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07863265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5E7CBF2-2D13-7ADE-8150-7CC58226A4B9}"/>
              </a:ext>
            </a:extLst>
          </p:cNvPr>
          <p:cNvSpPr>
            <a:spLocks noGrp="1"/>
          </p:cNvSpPr>
          <p:nvPr>
            <p:ph type="body" idx="4294967295"/>
          </p:nvPr>
        </p:nvSpPr>
        <p:spPr>
          <a:xfrm>
            <a:off x="2851081" y="1686757"/>
            <a:ext cx="18681838" cy="10342486"/>
          </a:xfrm>
        </p:spPr>
        <p:txBody>
          <a:bodyPr>
            <a:noAutofit/>
          </a:bodyPr>
          <a:lstStyle/>
          <a:p>
            <a:pPr marL="0" indent="0" algn="ctr">
              <a:spcBef>
                <a:spcPts val="0"/>
              </a:spcBef>
              <a:buNone/>
            </a:pPr>
            <a:r>
              <a:rPr lang="de-DE" dirty="0"/>
              <a:t>Jesus, danke, dass du mich liebst. </a:t>
            </a:r>
          </a:p>
          <a:p>
            <a:pPr marL="0" indent="0" algn="ctr">
              <a:spcBef>
                <a:spcPts val="0"/>
              </a:spcBef>
              <a:buNone/>
            </a:pPr>
            <a:r>
              <a:rPr lang="de-DE" dirty="0"/>
              <a:t>Danke, dass du zu mir hältst.</a:t>
            </a:r>
          </a:p>
          <a:p>
            <a:pPr marL="0" indent="0" algn="ctr">
              <a:spcBef>
                <a:spcPts val="0"/>
              </a:spcBef>
              <a:buNone/>
            </a:pPr>
            <a:r>
              <a:rPr lang="de-DE" dirty="0"/>
              <a:t>Bei dir bin ich sicher. </a:t>
            </a:r>
          </a:p>
          <a:p>
            <a:pPr marL="0" indent="0" algn="ctr">
              <a:spcBef>
                <a:spcPts val="0"/>
              </a:spcBef>
              <a:buNone/>
            </a:pPr>
            <a:r>
              <a:rPr lang="de-DE" dirty="0"/>
              <a:t>Ich vertraue dir.</a:t>
            </a:r>
          </a:p>
          <a:p>
            <a:pPr marL="0" indent="0" algn="ctr">
              <a:spcBef>
                <a:spcPts val="0"/>
              </a:spcBef>
              <a:buNone/>
            </a:pPr>
            <a:r>
              <a:rPr lang="de-DE" dirty="0"/>
              <a:t>Danke, dass dir Gerechtigkeit wichtig ist </a:t>
            </a:r>
          </a:p>
          <a:p>
            <a:pPr marL="0" indent="0" algn="ctr">
              <a:spcBef>
                <a:spcPts val="0"/>
              </a:spcBef>
              <a:buNone/>
            </a:pPr>
            <a:r>
              <a:rPr lang="de-DE" dirty="0"/>
              <a:t>und du dafür einstehst.</a:t>
            </a:r>
          </a:p>
          <a:p>
            <a:pPr marL="0" indent="0" algn="ctr">
              <a:spcBef>
                <a:spcPts val="0"/>
              </a:spcBef>
              <a:buNone/>
            </a:pPr>
            <a:r>
              <a:rPr lang="de-DE" dirty="0"/>
              <a:t>Ich bin verletzt worden. </a:t>
            </a:r>
          </a:p>
          <a:p>
            <a:pPr marL="0" indent="0" algn="ctr">
              <a:spcBef>
                <a:spcPts val="0"/>
              </a:spcBef>
              <a:buNone/>
            </a:pPr>
            <a:r>
              <a:rPr lang="de-DE" dirty="0"/>
              <a:t>Bitte heile mein Herz. </a:t>
            </a:r>
          </a:p>
          <a:p>
            <a:pPr marL="0" indent="0" algn="ctr">
              <a:spcBef>
                <a:spcPts val="0"/>
              </a:spcBef>
              <a:buNone/>
            </a:pPr>
            <a:r>
              <a:rPr lang="de-DE" dirty="0"/>
              <a:t>Ich habe andere verletzt. </a:t>
            </a:r>
          </a:p>
          <a:p>
            <a:pPr marL="0" indent="0" algn="ctr">
              <a:spcBef>
                <a:spcPts val="0"/>
              </a:spcBef>
              <a:buNone/>
            </a:pPr>
            <a:r>
              <a:rPr lang="de-DE" dirty="0"/>
              <a:t>Bitte vergib mir. </a:t>
            </a:r>
          </a:p>
          <a:p>
            <a:pPr marL="0" indent="0" algn="ctr">
              <a:spcBef>
                <a:spcPts val="0"/>
              </a:spcBef>
              <a:buNone/>
            </a:pPr>
            <a:r>
              <a:rPr lang="de-DE" dirty="0"/>
              <a:t>Ich glaube, dass du dein Leben </a:t>
            </a:r>
          </a:p>
          <a:p>
            <a:pPr marL="0" indent="0" algn="ctr">
              <a:spcBef>
                <a:spcPts val="0"/>
              </a:spcBef>
              <a:buNone/>
            </a:pPr>
            <a:r>
              <a:rPr lang="de-DE" dirty="0"/>
              <a:t>für mich gegeben hast.</a:t>
            </a:r>
          </a:p>
          <a:p>
            <a:pPr marL="0" indent="0" algn="ctr">
              <a:spcBef>
                <a:spcPts val="0"/>
              </a:spcBef>
              <a:buNone/>
            </a:pPr>
            <a:r>
              <a:rPr lang="de-DE" dirty="0"/>
              <a:t>Du hast am Kreuz den Tod besiegt. </a:t>
            </a:r>
          </a:p>
          <a:p>
            <a:pPr marL="0" indent="0" algn="ctr">
              <a:spcBef>
                <a:spcPts val="0"/>
              </a:spcBef>
              <a:buNone/>
            </a:pPr>
            <a:r>
              <a:rPr lang="de-DE" dirty="0"/>
              <a:t>Das gibt mir ein neues Leben. </a:t>
            </a:r>
          </a:p>
          <a:p>
            <a:pPr marL="0" indent="0" algn="ctr">
              <a:spcBef>
                <a:spcPts val="0"/>
              </a:spcBef>
              <a:buNone/>
            </a:pPr>
            <a:r>
              <a:rPr lang="de-DE" dirty="0"/>
              <a:t>Zu dir möchte ich gehören.</a:t>
            </a:r>
          </a:p>
          <a:p>
            <a:pPr marL="0" indent="0" algn="ctr">
              <a:spcBef>
                <a:spcPts val="0"/>
              </a:spcBef>
              <a:buNone/>
            </a:pPr>
            <a:r>
              <a:rPr lang="de-DE" dirty="0"/>
              <a:t>Amen.</a:t>
            </a:r>
          </a:p>
        </p:txBody>
      </p:sp>
    </p:spTree>
    <p:extLst>
      <p:ext uri="{BB962C8B-B14F-4D97-AF65-F5344CB8AC3E}">
        <p14:creationId xmlns:p14="http://schemas.microsoft.com/office/powerpoint/2010/main" val="21914826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EAE0AE-7A0D-16F2-73B0-97512F70C408}"/>
              </a:ext>
            </a:extLst>
          </p:cNvPr>
          <p:cNvSpPr>
            <a:spLocks noGrp="1"/>
          </p:cNvSpPr>
          <p:nvPr>
            <p:ph type="title"/>
          </p:nvPr>
        </p:nvSpPr>
        <p:spPr>
          <a:xfrm>
            <a:off x="2032898" y="2895774"/>
            <a:ext cx="20462583" cy="2411509"/>
          </a:xfrm>
        </p:spPr>
        <p:txBody>
          <a:bodyPr>
            <a:normAutofit/>
          </a:bodyPr>
          <a:lstStyle/>
          <a:p>
            <a:r>
              <a:rPr lang="de-DE" sz="12500" dirty="0"/>
              <a:t>Und jetzt?</a:t>
            </a:r>
            <a:endParaRPr lang="de-DE" sz="8800" dirty="0"/>
          </a:p>
        </p:txBody>
      </p:sp>
      <p:sp>
        <p:nvSpPr>
          <p:cNvPr id="5" name="Textplatzhalter 4">
            <a:extLst>
              <a:ext uri="{FF2B5EF4-FFF2-40B4-BE49-F238E27FC236}">
                <a16:creationId xmlns:a16="http://schemas.microsoft.com/office/drawing/2014/main" id="{264B3B42-C59B-87F5-F909-5561F6687894}"/>
              </a:ext>
            </a:extLst>
          </p:cNvPr>
          <p:cNvSpPr>
            <a:spLocks noGrp="1"/>
          </p:cNvSpPr>
          <p:nvPr>
            <p:ph type="body" idx="1"/>
          </p:nvPr>
        </p:nvSpPr>
        <p:spPr>
          <a:xfrm>
            <a:off x="1785728" y="5630779"/>
            <a:ext cx="20462583" cy="4547287"/>
          </a:xfrm>
        </p:spPr>
        <p:txBody>
          <a:bodyPr>
            <a:normAutofit/>
          </a:bodyPr>
          <a:lstStyle/>
          <a:p>
            <a:pPr marL="0" indent="0">
              <a:lnSpc>
                <a:spcPts val="3500"/>
              </a:lnSpc>
              <a:buNone/>
            </a:pPr>
            <a:endParaRPr lang="de-DE" sz="8000" b="1" spc="-170" dirty="0"/>
          </a:p>
          <a:p>
            <a:pPr marL="0" indent="0">
              <a:lnSpc>
                <a:spcPts val="3500"/>
              </a:lnSpc>
              <a:buNone/>
            </a:pPr>
            <a:r>
              <a:rPr lang="de-DE" sz="8000" b="1" spc="-170" dirty="0"/>
              <a:t>_Essen, Chillen, Reden im Gemeindehaus</a:t>
            </a:r>
          </a:p>
          <a:p>
            <a:pPr marL="0" indent="0">
              <a:lnSpc>
                <a:spcPts val="3500"/>
              </a:lnSpc>
              <a:buNone/>
            </a:pPr>
            <a:endParaRPr lang="de-DE" sz="8000" b="1" spc="-170" dirty="0"/>
          </a:p>
          <a:p>
            <a:pPr marL="0" indent="0">
              <a:lnSpc>
                <a:spcPts val="3500"/>
              </a:lnSpc>
              <a:buNone/>
            </a:pPr>
            <a:r>
              <a:rPr lang="de-DE" sz="8000" b="1" spc="-170" dirty="0"/>
              <a:t>_Morgen, 18:30: </a:t>
            </a:r>
            <a:r>
              <a:rPr lang="de-DE" sz="8000" b="1" spc="-170" dirty="0" err="1"/>
              <a:t>truestory_TRUE</a:t>
            </a:r>
            <a:r>
              <a:rPr lang="de-DE" sz="8000" b="1" spc="-170" dirty="0"/>
              <a:t> JUSTICE</a:t>
            </a:r>
          </a:p>
          <a:p>
            <a:pPr marL="0" indent="0">
              <a:lnSpc>
                <a:spcPts val="3500"/>
              </a:lnSpc>
              <a:buNone/>
            </a:pPr>
            <a:endParaRPr lang="de-DE" sz="7200" b="1" spc="-170" dirty="0"/>
          </a:p>
          <a:p>
            <a:pPr marL="0" indent="0">
              <a:lnSpc>
                <a:spcPts val="3500"/>
              </a:lnSpc>
              <a:buNone/>
            </a:pPr>
            <a:endParaRPr lang="de-DE" sz="2800" dirty="0"/>
          </a:p>
          <a:p>
            <a:pPr marL="609600" lvl="1" indent="0">
              <a:lnSpc>
                <a:spcPct val="100000"/>
              </a:lnSpc>
              <a:buNone/>
            </a:pPr>
            <a:endParaRPr lang="de-DE" sz="2800" dirty="0"/>
          </a:p>
        </p:txBody>
      </p:sp>
    </p:spTree>
    <p:extLst>
      <p:ext uri="{BB962C8B-B14F-4D97-AF65-F5344CB8AC3E}">
        <p14:creationId xmlns:p14="http://schemas.microsoft.com/office/powerpoint/2010/main" val="286637956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EAE0AE-7A0D-16F2-73B0-97512F70C408}"/>
              </a:ext>
            </a:extLst>
          </p:cNvPr>
          <p:cNvSpPr>
            <a:spLocks noGrp="1"/>
          </p:cNvSpPr>
          <p:nvPr>
            <p:ph type="title"/>
          </p:nvPr>
        </p:nvSpPr>
        <p:spPr>
          <a:xfrm>
            <a:off x="1960708" y="2390447"/>
            <a:ext cx="20462583" cy="2411509"/>
          </a:xfrm>
        </p:spPr>
        <p:txBody>
          <a:bodyPr>
            <a:normAutofit/>
          </a:bodyPr>
          <a:lstStyle/>
          <a:p>
            <a:r>
              <a:rPr lang="de-DE" sz="12500" dirty="0"/>
              <a:t>Und dann?</a:t>
            </a:r>
            <a:endParaRPr lang="de-DE" sz="8800" dirty="0"/>
          </a:p>
        </p:txBody>
      </p:sp>
      <p:sp>
        <p:nvSpPr>
          <p:cNvPr id="5" name="Textplatzhalter 4">
            <a:extLst>
              <a:ext uri="{FF2B5EF4-FFF2-40B4-BE49-F238E27FC236}">
                <a16:creationId xmlns:a16="http://schemas.microsoft.com/office/drawing/2014/main" id="{264B3B42-C59B-87F5-F909-5561F6687894}"/>
              </a:ext>
            </a:extLst>
          </p:cNvPr>
          <p:cNvSpPr>
            <a:spLocks noGrp="1"/>
          </p:cNvSpPr>
          <p:nvPr>
            <p:ph type="body" idx="1"/>
          </p:nvPr>
        </p:nvSpPr>
        <p:spPr>
          <a:xfrm>
            <a:off x="1688824" y="4248504"/>
            <a:ext cx="20462583" cy="7822477"/>
          </a:xfrm>
        </p:spPr>
        <p:txBody>
          <a:bodyPr>
            <a:normAutofit/>
          </a:bodyPr>
          <a:lstStyle/>
          <a:p>
            <a:pPr marL="0" indent="0">
              <a:lnSpc>
                <a:spcPct val="100000"/>
              </a:lnSpc>
              <a:buNone/>
            </a:pPr>
            <a:r>
              <a:rPr lang="de-DE" sz="8800" b="1" spc="-170" dirty="0"/>
              <a:t>_7. bis 10. Klasse: truestory-</a:t>
            </a:r>
            <a:r>
              <a:rPr lang="de-DE" sz="8800" b="1" spc="-170" dirty="0" err="1"/>
              <a:t>Teenkreis</a:t>
            </a:r>
            <a:r>
              <a:rPr lang="de-DE" sz="8800" b="1" spc="-170" dirty="0"/>
              <a:t> </a:t>
            </a:r>
          </a:p>
          <a:p>
            <a:pPr marL="0" indent="0">
              <a:lnSpc>
                <a:spcPct val="100000"/>
              </a:lnSpc>
              <a:buNone/>
            </a:pPr>
            <a:r>
              <a:rPr lang="de-DE" sz="8800" b="1" spc="-170" dirty="0"/>
              <a:t>Freitags, 18:30 bis 20 Uhr</a:t>
            </a:r>
          </a:p>
          <a:p>
            <a:pPr marL="0" indent="0">
              <a:lnSpc>
                <a:spcPts val="3500"/>
              </a:lnSpc>
              <a:buNone/>
            </a:pPr>
            <a:endParaRPr lang="de-DE" sz="8800" b="1" spc="-170" dirty="0"/>
          </a:p>
          <a:p>
            <a:pPr marL="0" indent="0">
              <a:lnSpc>
                <a:spcPts val="3500"/>
              </a:lnSpc>
              <a:buNone/>
            </a:pPr>
            <a:r>
              <a:rPr lang="de-DE" sz="8800" b="1" spc="-170" dirty="0"/>
              <a:t>_Ab 10. Klasse: truestory-Jugendkreis</a:t>
            </a:r>
            <a:br>
              <a:rPr lang="de-DE" sz="8800" b="1" spc="-170" dirty="0"/>
            </a:br>
            <a:endParaRPr lang="de-DE" sz="8800" b="1" spc="-170" dirty="0"/>
          </a:p>
          <a:p>
            <a:pPr marL="0" indent="0">
              <a:lnSpc>
                <a:spcPts val="3500"/>
              </a:lnSpc>
              <a:buNone/>
            </a:pPr>
            <a:r>
              <a:rPr lang="de-DE" sz="8800" b="1" spc="-170" dirty="0"/>
              <a:t>Donnerstags, ab 19:30 Uhr</a:t>
            </a:r>
          </a:p>
          <a:p>
            <a:pPr marL="0" indent="0">
              <a:lnSpc>
                <a:spcPts val="3500"/>
              </a:lnSpc>
              <a:buNone/>
            </a:pPr>
            <a:endParaRPr lang="de-DE" sz="8800" dirty="0"/>
          </a:p>
          <a:p>
            <a:pPr marL="609600" lvl="1" indent="0">
              <a:lnSpc>
                <a:spcPct val="100000"/>
              </a:lnSpc>
              <a:buNone/>
            </a:pPr>
            <a:endParaRPr lang="de-DE" sz="8800" dirty="0"/>
          </a:p>
        </p:txBody>
      </p:sp>
    </p:spTree>
    <p:extLst>
      <p:ext uri="{BB962C8B-B14F-4D97-AF65-F5344CB8AC3E}">
        <p14:creationId xmlns:p14="http://schemas.microsoft.com/office/powerpoint/2010/main" val="311936463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AC460-76C6-3783-B356-14D281F79718}"/>
              </a:ext>
            </a:extLst>
          </p:cNvPr>
          <p:cNvSpPr>
            <a:spLocks noGrp="1"/>
          </p:cNvSpPr>
          <p:nvPr>
            <p:ph type="title"/>
          </p:nvPr>
        </p:nvSpPr>
        <p:spPr>
          <a:xfrm>
            <a:off x="2174790" y="3385082"/>
            <a:ext cx="20507338" cy="1878896"/>
          </a:xfrm>
        </p:spPr>
        <p:txBody>
          <a:bodyPr>
            <a:normAutofit fontScale="90000"/>
          </a:bodyPr>
          <a:lstStyle/>
          <a:p>
            <a:r>
              <a:rPr lang="de-DE" sz="13800" b="1" dirty="0"/>
              <a:t>Wir sehen </a:t>
            </a:r>
            <a:r>
              <a:rPr lang="de-DE" sz="13800" b="1"/>
              <a:t>uns im </a:t>
            </a:r>
            <a:r>
              <a:rPr lang="de-DE" sz="13800" b="1" dirty="0"/>
              <a:t>Bistro! ;)</a:t>
            </a:r>
            <a:endParaRPr lang="de-DE" sz="16700" b="1" dirty="0"/>
          </a:p>
        </p:txBody>
      </p:sp>
    </p:spTree>
    <p:extLst>
      <p:ext uri="{BB962C8B-B14F-4D97-AF65-F5344CB8AC3E}">
        <p14:creationId xmlns:p14="http://schemas.microsoft.com/office/powerpoint/2010/main" val="171096847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74BFF5A-7542-A2C2-8607-783F6F83B620}"/>
              </a:ext>
            </a:extLst>
          </p:cNvPr>
          <p:cNvSpPr>
            <a:spLocks noGrp="1"/>
          </p:cNvSpPr>
          <p:nvPr>
            <p:ph type="title"/>
          </p:nvPr>
        </p:nvSpPr>
        <p:spPr/>
        <p:txBody>
          <a:bodyPr/>
          <a:lstStyle/>
          <a:p>
            <a:endParaRPr lang="de-DE"/>
          </a:p>
        </p:txBody>
      </p:sp>
      <p:sp>
        <p:nvSpPr>
          <p:cNvPr id="4" name="Textplatzhalter 3">
            <a:extLst>
              <a:ext uri="{FF2B5EF4-FFF2-40B4-BE49-F238E27FC236}">
                <a16:creationId xmlns:a16="http://schemas.microsoft.com/office/drawing/2014/main" id="{138CE98E-5BB1-7408-2387-672D69B4562C}"/>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7208727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8C38AA29-D301-D22A-5604-6B434C8636E8}"/>
              </a:ext>
            </a:extLst>
          </p:cNvPr>
          <p:cNvSpPr>
            <a:spLocks noGrp="1"/>
          </p:cNvSpPr>
          <p:nvPr>
            <p:ph type="title"/>
          </p:nvPr>
        </p:nvSpPr>
        <p:spPr/>
        <p:txBody>
          <a:bodyPr/>
          <a:lstStyle/>
          <a:p>
            <a:r>
              <a:rPr lang="de-DE" dirty="0"/>
              <a:t>Wer ist eigentlich …</a:t>
            </a:r>
          </a:p>
        </p:txBody>
      </p:sp>
      <p:pic>
        <p:nvPicPr>
          <p:cNvPr id="17" name="Bildplatzhalter 16" descr="Ein Bild, das Text, Person, computer, drinnen enthält.&#10;&#10;Automatisch generierte Beschreibung">
            <a:extLst>
              <a:ext uri="{FF2B5EF4-FFF2-40B4-BE49-F238E27FC236}">
                <a16:creationId xmlns:a16="http://schemas.microsoft.com/office/drawing/2014/main" id="{12952708-45A3-BC75-D2CE-A456E8BED27B}"/>
              </a:ext>
            </a:extLst>
          </p:cNvPr>
          <p:cNvPicPr>
            <a:picLocks noGrp="1" noRot="1" noChangeAspect="1" noMove="1" noResize="1" noEditPoints="1" noAdjustHandles="1" noChangeArrowheads="1" noChangeShapeType="1" noCrop="1"/>
          </p:cNvPicPr>
          <p:nvPr>
            <p:ph type="pic" sz="quarter" idx="10"/>
          </p:nvPr>
        </p:nvPicPr>
        <p:blipFill>
          <a:blip r:embed="rId3">
            <a:extLst>
              <a:ext uri="{28A0092B-C50C-407E-A947-70E740481C1C}">
                <a14:useLocalDpi xmlns:a14="http://schemas.microsoft.com/office/drawing/2010/main" val="0"/>
              </a:ext>
            </a:extLst>
          </a:blip>
          <a:srcRect l="26885" r="26885"/>
          <a:stretch>
            <a:fillRect/>
          </a:stretch>
        </p:blipFill>
        <p:spPr/>
      </p:pic>
      <p:sp>
        <p:nvSpPr>
          <p:cNvPr id="3" name="Textplatzhalter 2">
            <a:extLst>
              <a:ext uri="{FF2B5EF4-FFF2-40B4-BE49-F238E27FC236}">
                <a16:creationId xmlns:a16="http://schemas.microsoft.com/office/drawing/2014/main" id="{73CEC4ED-6E06-9A2B-EA7B-AECFE13E0C07}"/>
              </a:ext>
            </a:extLst>
          </p:cNvPr>
          <p:cNvSpPr>
            <a:spLocks noGrp="1"/>
          </p:cNvSpPr>
          <p:nvPr>
            <p:ph type="body" sz="quarter" idx="1"/>
          </p:nvPr>
        </p:nvSpPr>
        <p:spPr/>
        <p:txBody>
          <a:bodyPr/>
          <a:lstStyle/>
          <a:p>
            <a:endParaRPr lang="de-DE"/>
          </a:p>
        </p:txBody>
      </p:sp>
    </p:spTree>
    <p:extLst>
      <p:ext uri="{BB962C8B-B14F-4D97-AF65-F5344CB8AC3E}">
        <p14:creationId xmlns:p14="http://schemas.microsoft.com/office/powerpoint/2010/main" val="37868136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DC81F0-4EF7-DAA9-CE67-F9243E1E480A}"/>
              </a:ext>
            </a:extLst>
          </p:cNvPr>
          <p:cNvSpPr>
            <a:spLocks noGrp="1"/>
          </p:cNvSpPr>
          <p:nvPr>
            <p:ph type="title"/>
          </p:nvPr>
        </p:nvSpPr>
        <p:spPr/>
        <p:txBody>
          <a:bodyPr>
            <a:noAutofit/>
          </a:bodyPr>
          <a:lstStyle/>
          <a:p>
            <a:r>
              <a:rPr lang="de-DE" dirty="0"/>
              <a:t>Unser Thema heute:</a:t>
            </a:r>
            <a:br>
              <a:rPr lang="de-DE" dirty="0"/>
            </a:br>
            <a:r>
              <a:rPr lang="de-DE" b="1" dirty="0"/>
              <a:t>TRUE SAFETY</a:t>
            </a:r>
          </a:p>
        </p:txBody>
      </p:sp>
    </p:spTree>
    <p:extLst>
      <p:ext uri="{BB962C8B-B14F-4D97-AF65-F5344CB8AC3E}">
        <p14:creationId xmlns:p14="http://schemas.microsoft.com/office/powerpoint/2010/main" val="39525721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04C81B-D706-E6FB-8830-315A3F199486}"/>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7CAA8D93-5A97-3D1F-F6FF-79867DC3FF9F}"/>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0110468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B3375-5E6C-7F10-5868-98BEADA4720B}"/>
              </a:ext>
            </a:extLst>
          </p:cNvPr>
          <p:cNvSpPr>
            <a:spLocks noGrp="1"/>
          </p:cNvSpPr>
          <p:nvPr>
            <p:ph type="title"/>
          </p:nvPr>
        </p:nvSpPr>
        <p:spPr>
          <a:xfrm>
            <a:off x="2365463" y="6472990"/>
            <a:ext cx="20132169" cy="2799781"/>
          </a:xfrm>
        </p:spPr>
        <p:txBody>
          <a:bodyPr>
            <a:normAutofit fontScale="90000"/>
          </a:bodyPr>
          <a:lstStyle/>
          <a:p>
            <a:r>
              <a:rPr lang="de-DE" sz="12500" dirty="0"/>
              <a:t>_die truestory und du</a:t>
            </a:r>
            <a:br>
              <a:rPr lang="de-DE" sz="12500" dirty="0"/>
            </a:br>
            <a:endParaRPr lang="de-DE" sz="12500" dirty="0"/>
          </a:p>
        </p:txBody>
      </p:sp>
      <p:sp>
        <p:nvSpPr>
          <p:cNvPr id="4" name="Titel 2">
            <a:extLst>
              <a:ext uri="{FF2B5EF4-FFF2-40B4-BE49-F238E27FC236}">
                <a16:creationId xmlns:a16="http://schemas.microsoft.com/office/drawing/2014/main" id="{645310B7-A7EF-BB95-E1F4-4072697A53D0}"/>
              </a:ext>
            </a:extLst>
          </p:cNvPr>
          <p:cNvSpPr txBox="1">
            <a:spLocks/>
          </p:cNvSpPr>
          <p:nvPr/>
        </p:nvSpPr>
        <p:spPr>
          <a:xfrm>
            <a:off x="2365463" y="3340351"/>
            <a:ext cx="20132169" cy="1810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l" defTabSz="2438338" rtl="0" eaLnBrk="1" latinLnBrk="0" hangingPunct="1">
              <a:lnSpc>
                <a:spcPct val="80000"/>
              </a:lnSpc>
              <a:spcBef>
                <a:spcPts val="0"/>
              </a:spcBef>
              <a:spcAft>
                <a:spcPts val="0"/>
              </a:spcAft>
              <a:buClrTx/>
              <a:buSzTx/>
              <a:buFontTx/>
              <a:buNone/>
              <a:tabLst/>
              <a:defRPr sz="11600" b="0" i="0" u="none" strike="noStrike" cap="none" spc="-232" baseline="0">
                <a:solidFill>
                  <a:srgbClr val="FFFFFF"/>
                </a:solidFill>
                <a:uFillTx/>
                <a:latin typeface="Helvetica Neue Medium"/>
                <a:ea typeface="Helvetica Neue Medium"/>
                <a:cs typeface="Helvetica Neue Medium"/>
                <a:sym typeface="Helvetica Neue Medium"/>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marL="0" marR="0" lvl="0" indent="0" algn="l" defTabSz="2438338" rtl="0" eaLnBrk="1" fontAlgn="auto" latinLnBrk="0" hangingPunct="1">
              <a:lnSpc>
                <a:spcPct val="80000"/>
              </a:lnSpc>
              <a:spcBef>
                <a:spcPts val="0"/>
              </a:spcBef>
              <a:spcAft>
                <a:spcPts val="0"/>
              </a:spcAft>
              <a:buClrTx/>
              <a:buSzTx/>
              <a:buFontTx/>
              <a:buNone/>
              <a:tabLst/>
              <a:defRPr/>
            </a:pPr>
            <a:r>
              <a:rPr kumimoji="0" lang="de-DE" sz="12500" b="1" i="0" u="none" strike="noStrike" kern="0" cap="none" spc="-232" normalizeH="0" baseline="0" noProof="0" dirty="0">
                <a:ln>
                  <a:noFill/>
                </a:ln>
                <a:solidFill>
                  <a:srgbClr val="FFFFFF"/>
                </a:solidFill>
                <a:effectLst/>
                <a:uLnTx/>
                <a:uFillTx/>
                <a:latin typeface="Helvetica Neue Medium"/>
                <a:sym typeface="Helvetica Neue Medium"/>
              </a:rPr>
              <a:t>Wie läuft der Abend ab?</a:t>
            </a:r>
          </a:p>
        </p:txBody>
      </p:sp>
    </p:spTree>
    <p:extLst>
      <p:ext uri="{BB962C8B-B14F-4D97-AF65-F5344CB8AC3E}">
        <p14:creationId xmlns:p14="http://schemas.microsoft.com/office/powerpoint/2010/main" val="26847687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B3375-5E6C-7F10-5868-98BEADA4720B}"/>
              </a:ext>
            </a:extLst>
          </p:cNvPr>
          <p:cNvSpPr>
            <a:spLocks noGrp="1"/>
          </p:cNvSpPr>
          <p:nvPr>
            <p:ph type="title"/>
          </p:nvPr>
        </p:nvSpPr>
        <p:spPr>
          <a:xfrm>
            <a:off x="2342483" y="6489247"/>
            <a:ext cx="20132169" cy="4670854"/>
          </a:xfrm>
        </p:spPr>
        <p:txBody>
          <a:bodyPr>
            <a:normAutofit fontScale="90000"/>
          </a:bodyPr>
          <a:lstStyle/>
          <a:p>
            <a:r>
              <a:rPr lang="de-DE" sz="12500" dirty="0"/>
              <a:t>_die truestory und du</a:t>
            </a:r>
            <a:br>
              <a:rPr lang="de-DE" sz="12500" dirty="0"/>
            </a:br>
            <a:r>
              <a:rPr lang="de-DE" sz="12500" dirty="0"/>
              <a:t>_die truestory und ihr</a:t>
            </a:r>
            <a:br>
              <a:rPr lang="de-DE" sz="12500" b="1" dirty="0"/>
            </a:br>
            <a:br>
              <a:rPr lang="de-DE" sz="12500" b="1" dirty="0"/>
            </a:br>
            <a:endParaRPr lang="de-DE" sz="12500" b="1" dirty="0"/>
          </a:p>
        </p:txBody>
      </p:sp>
      <p:sp>
        <p:nvSpPr>
          <p:cNvPr id="4" name="Titel 2">
            <a:extLst>
              <a:ext uri="{FF2B5EF4-FFF2-40B4-BE49-F238E27FC236}">
                <a16:creationId xmlns:a16="http://schemas.microsoft.com/office/drawing/2014/main" id="{645310B7-A7EF-BB95-E1F4-4072697A53D0}"/>
              </a:ext>
            </a:extLst>
          </p:cNvPr>
          <p:cNvSpPr txBox="1">
            <a:spLocks/>
          </p:cNvSpPr>
          <p:nvPr/>
        </p:nvSpPr>
        <p:spPr>
          <a:xfrm>
            <a:off x="2148894" y="3008092"/>
            <a:ext cx="20132169" cy="1805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l" defTabSz="2438338" rtl="0" eaLnBrk="1" latinLnBrk="0" hangingPunct="1">
              <a:lnSpc>
                <a:spcPct val="80000"/>
              </a:lnSpc>
              <a:spcBef>
                <a:spcPts val="0"/>
              </a:spcBef>
              <a:spcAft>
                <a:spcPts val="0"/>
              </a:spcAft>
              <a:buClrTx/>
              <a:buSzTx/>
              <a:buFontTx/>
              <a:buNone/>
              <a:tabLst/>
              <a:defRPr sz="11600" b="0" i="0" u="none" strike="noStrike" cap="none" spc="-232" baseline="0">
                <a:solidFill>
                  <a:srgbClr val="FFFFFF"/>
                </a:solidFill>
                <a:uFillTx/>
                <a:latin typeface="Helvetica Neue Medium"/>
                <a:ea typeface="Helvetica Neue Medium"/>
                <a:cs typeface="Helvetica Neue Medium"/>
                <a:sym typeface="Helvetica Neue Medium"/>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marL="0" marR="0" lvl="0" indent="0" algn="l" defTabSz="2438338" rtl="0" eaLnBrk="1" fontAlgn="auto" latinLnBrk="0" hangingPunct="1">
              <a:lnSpc>
                <a:spcPct val="80000"/>
              </a:lnSpc>
              <a:spcBef>
                <a:spcPts val="0"/>
              </a:spcBef>
              <a:spcAft>
                <a:spcPts val="0"/>
              </a:spcAft>
              <a:buClrTx/>
              <a:buSzTx/>
              <a:buFontTx/>
              <a:buNone/>
              <a:tabLst/>
              <a:defRPr/>
            </a:pPr>
            <a:r>
              <a:rPr kumimoji="0" lang="de-DE" sz="12500" b="1" i="0" u="none" strike="noStrike" kern="0" cap="none" spc="-232" normalizeH="0" baseline="0" noProof="0" dirty="0">
                <a:ln>
                  <a:noFill/>
                </a:ln>
                <a:solidFill>
                  <a:srgbClr val="FFFFFF"/>
                </a:solidFill>
                <a:effectLst/>
                <a:uLnTx/>
                <a:uFillTx/>
                <a:latin typeface="Helvetica Neue Medium"/>
                <a:sym typeface="Helvetica Neue Medium"/>
              </a:rPr>
              <a:t>Wie läuft der Abend ab?</a:t>
            </a:r>
          </a:p>
        </p:txBody>
      </p:sp>
    </p:spTree>
    <p:extLst>
      <p:ext uri="{BB962C8B-B14F-4D97-AF65-F5344CB8AC3E}">
        <p14:creationId xmlns:p14="http://schemas.microsoft.com/office/powerpoint/2010/main" val="41040947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B3375-5E6C-7F10-5868-98BEADA4720B}"/>
              </a:ext>
            </a:extLst>
          </p:cNvPr>
          <p:cNvSpPr>
            <a:spLocks noGrp="1"/>
          </p:cNvSpPr>
          <p:nvPr>
            <p:ph type="title"/>
          </p:nvPr>
        </p:nvSpPr>
        <p:spPr>
          <a:xfrm>
            <a:off x="2125914" y="7554295"/>
            <a:ext cx="20132169" cy="2792626"/>
          </a:xfrm>
        </p:spPr>
        <p:txBody>
          <a:bodyPr>
            <a:normAutofit fontScale="90000"/>
          </a:bodyPr>
          <a:lstStyle/>
          <a:p>
            <a:r>
              <a:rPr lang="de-DE" sz="12500" dirty="0"/>
              <a:t>_die truestory und du</a:t>
            </a:r>
            <a:br>
              <a:rPr lang="de-DE" sz="12500" dirty="0"/>
            </a:br>
            <a:r>
              <a:rPr lang="de-DE" sz="12500" dirty="0"/>
              <a:t>_die truestory und ihr</a:t>
            </a:r>
            <a:br>
              <a:rPr lang="de-DE" sz="12500" dirty="0"/>
            </a:br>
            <a:r>
              <a:rPr lang="de-DE" sz="12500" dirty="0"/>
              <a:t>_ stellt eure truestory-Fragen</a:t>
            </a:r>
            <a:br>
              <a:rPr lang="de-DE" sz="12500" b="1" dirty="0"/>
            </a:br>
            <a:br>
              <a:rPr lang="de-DE" sz="12500" b="1" dirty="0"/>
            </a:br>
            <a:endParaRPr lang="de-DE" sz="12500" b="1" dirty="0"/>
          </a:p>
        </p:txBody>
      </p:sp>
      <p:sp>
        <p:nvSpPr>
          <p:cNvPr id="4" name="Titel 2">
            <a:extLst>
              <a:ext uri="{FF2B5EF4-FFF2-40B4-BE49-F238E27FC236}">
                <a16:creationId xmlns:a16="http://schemas.microsoft.com/office/drawing/2014/main" id="{645310B7-A7EF-BB95-E1F4-4072697A53D0}"/>
              </a:ext>
            </a:extLst>
          </p:cNvPr>
          <p:cNvSpPr txBox="1">
            <a:spLocks/>
          </p:cNvSpPr>
          <p:nvPr/>
        </p:nvSpPr>
        <p:spPr>
          <a:xfrm>
            <a:off x="2125914" y="2959966"/>
            <a:ext cx="20132169" cy="1805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l" defTabSz="2438338" rtl="0" eaLnBrk="1" latinLnBrk="0" hangingPunct="1">
              <a:lnSpc>
                <a:spcPct val="80000"/>
              </a:lnSpc>
              <a:spcBef>
                <a:spcPts val="0"/>
              </a:spcBef>
              <a:spcAft>
                <a:spcPts val="0"/>
              </a:spcAft>
              <a:buClrTx/>
              <a:buSzTx/>
              <a:buFontTx/>
              <a:buNone/>
              <a:tabLst/>
              <a:defRPr sz="11600" b="0" i="0" u="none" strike="noStrike" cap="none" spc="-232" baseline="0">
                <a:solidFill>
                  <a:srgbClr val="FFFFFF"/>
                </a:solidFill>
                <a:uFillTx/>
                <a:latin typeface="Helvetica Neue Medium"/>
                <a:ea typeface="Helvetica Neue Medium"/>
                <a:cs typeface="Helvetica Neue Medium"/>
                <a:sym typeface="Helvetica Neue Medium"/>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marL="0" marR="0" lvl="0" indent="0" algn="l" defTabSz="2438338" rtl="0" eaLnBrk="1" fontAlgn="auto" latinLnBrk="0" hangingPunct="1">
              <a:lnSpc>
                <a:spcPct val="80000"/>
              </a:lnSpc>
              <a:spcBef>
                <a:spcPts val="0"/>
              </a:spcBef>
              <a:spcAft>
                <a:spcPts val="0"/>
              </a:spcAft>
              <a:buClrTx/>
              <a:buSzTx/>
              <a:buFontTx/>
              <a:buNone/>
              <a:tabLst/>
              <a:defRPr/>
            </a:pPr>
            <a:r>
              <a:rPr kumimoji="0" lang="de-DE" sz="12500" b="1" i="0" u="none" strike="noStrike" kern="0" cap="none" spc="-232" normalizeH="0" baseline="0" noProof="0" dirty="0">
                <a:ln>
                  <a:noFill/>
                </a:ln>
                <a:solidFill>
                  <a:srgbClr val="FFFFFF"/>
                </a:solidFill>
                <a:effectLst/>
                <a:uLnTx/>
                <a:uFillTx/>
                <a:latin typeface="Helvetica Neue Medium"/>
                <a:sym typeface="Helvetica Neue Medium"/>
              </a:rPr>
              <a:t>Wie läuft der Abend ab?</a:t>
            </a:r>
          </a:p>
        </p:txBody>
      </p:sp>
    </p:spTree>
    <p:extLst>
      <p:ext uri="{BB962C8B-B14F-4D97-AF65-F5344CB8AC3E}">
        <p14:creationId xmlns:p14="http://schemas.microsoft.com/office/powerpoint/2010/main" val="94268671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B3375-5E6C-7F10-5868-98BEADA4720B}"/>
              </a:ext>
            </a:extLst>
          </p:cNvPr>
          <p:cNvSpPr>
            <a:spLocks noGrp="1"/>
          </p:cNvSpPr>
          <p:nvPr>
            <p:ph type="title"/>
          </p:nvPr>
        </p:nvSpPr>
        <p:spPr>
          <a:xfrm>
            <a:off x="2125915" y="5871411"/>
            <a:ext cx="20132169" cy="5462335"/>
          </a:xfrm>
        </p:spPr>
        <p:txBody>
          <a:bodyPr>
            <a:normAutofit fontScale="90000"/>
          </a:bodyPr>
          <a:lstStyle/>
          <a:p>
            <a:r>
              <a:rPr lang="de-DE" sz="12500" dirty="0"/>
              <a:t>_die truestory und du</a:t>
            </a:r>
            <a:br>
              <a:rPr lang="de-DE" sz="12500" dirty="0"/>
            </a:br>
            <a:r>
              <a:rPr lang="de-DE" sz="12500" dirty="0"/>
              <a:t>_die truestory und ihr</a:t>
            </a:r>
            <a:br>
              <a:rPr lang="de-DE" sz="12500" dirty="0"/>
            </a:br>
            <a:r>
              <a:rPr lang="de-DE" sz="12500" dirty="0"/>
              <a:t>_stellt eure truestory-Fragen</a:t>
            </a:r>
            <a:br>
              <a:rPr lang="de-DE" sz="12500" dirty="0"/>
            </a:br>
            <a:r>
              <a:rPr lang="de-DE" sz="12500" dirty="0"/>
              <a:t>_die truestory und das Leben</a:t>
            </a:r>
            <a:br>
              <a:rPr lang="de-DE" sz="12500" b="1" dirty="0"/>
            </a:br>
            <a:endParaRPr lang="de-DE" sz="12500" b="1" dirty="0"/>
          </a:p>
        </p:txBody>
      </p:sp>
      <p:sp>
        <p:nvSpPr>
          <p:cNvPr id="4" name="Titel 2">
            <a:extLst>
              <a:ext uri="{FF2B5EF4-FFF2-40B4-BE49-F238E27FC236}">
                <a16:creationId xmlns:a16="http://schemas.microsoft.com/office/drawing/2014/main" id="{645310B7-A7EF-BB95-E1F4-4072697A53D0}"/>
              </a:ext>
            </a:extLst>
          </p:cNvPr>
          <p:cNvSpPr txBox="1">
            <a:spLocks/>
          </p:cNvSpPr>
          <p:nvPr/>
        </p:nvSpPr>
        <p:spPr>
          <a:xfrm>
            <a:off x="1932326" y="2959966"/>
            <a:ext cx="20132169" cy="1805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l" defTabSz="2438338" rtl="0" eaLnBrk="1" latinLnBrk="0" hangingPunct="1">
              <a:lnSpc>
                <a:spcPct val="80000"/>
              </a:lnSpc>
              <a:spcBef>
                <a:spcPts val="0"/>
              </a:spcBef>
              <a:spcAft>
                <a:spcPts val="0"/>
              </a:spcAft>
              <a:buClrTx/>
              <a:buSzTx/>
              <a:buFontTx/>
              <a:buNone/>
              <a:tabLst/>
              <a:defRPr sz="11600" b="0" i="0" u="none" strike="noStrike" cap="none" spc="-232" baseline="0">
                <a:solidFill>
                  <a:srgbClr val="FFFFFF"/>
                </a:solidFill>
                <a:uFillTx/>
                <a:latin typeface="Helvetica Neue Medium"/>
                <a:ea typeface="Helvetica Neue Medium"/>
                <a:cs typeface="Helvetica Neue Medium"/>
                <a:sym typeface="Helvetica Neue Medium"/>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a:lstStyle>
          <a:p>
            <a:pPr marL="0" marR="0" lvl="0" indent="0" algn="l" defTabSz="2438338" rtl="0" eaLnBrk="1" fontAlgn="auto" latinLnBrk="0" hangingPunct="1">
              <a:lnSpc>
                <a:spcPct val="80000"/>
              </a:lnSpc>
              <a:spcBef>
                <a:spcPts val="0"/>
              </a:spcBef>
              <a:spcAft>
                <a:spcPts val="0"/>
              </a:spcAft>
              <a:buClrTx/>
              <a:buSzTx/>
              <a:buFontTx/>
              <a:buNone/>
              <a:tabLst/>
              <a:defRPr/>
            </a:pPr>
            <a:r>
              <a:rPr kumimoji="0" lang="de-DE" sz="12500" b="1" i="0" u="none" strike="noStrike" kern="0" cap="none" spc="-232" normalizeH="0" baseline="0" noProof="0" dirty="0">
                <a:ln>
                  <a:noFill/>
                </a:ln>
                <a:solidFill>
                  <a:srgbClr val="FFFFFF"/>
                </a:solidFill>
                <a:effectLst/>
                <a:uLnTx/>
                <a:uFillTx/>
                <a:latin typeface="Helvetica Neue Medium"/>
                <a:sym typeface="Helvetica Neue Medium"/>
              </a:rPr>
              <a:t>Wie läuft der Abend ab?</a:t>
            </a:r>
          </a:p>
        </p:txBody>
      </p:sp>
    </p:spTree>
    <p:extLst>
      <p:ext uri="{BB962C8B-B14F-4D97-AF65-F5344CB8AC3E}">
        <p14:creationId xmlns:p14="http://schemas.microsoft.com/office/powerpoint/2010/main" val="3105539952"/>
      </p:ext>
    </p:extLst>
  </p:cSld>
  <p:clrMapOvr>
    <a:masterClrMapping/>
  </p:clrMapOvr>
  <p:transition spd="med"/>
</p:sld>
</file>

<file path=ppt/theme/theme1.xml><?xml version="1.0" encoding="utf-8"?>
<a:theme xmlns:a="http://schemas.openxmlformats.org/drawingml/2006/main" name="truestory 23">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s23-ppt-basis.potx" id="{56919686-7ED7-42A1-BC5A-57004F8290D0}" vid="{7A2CC916-7F85-4334-B8BE-E0B6BB1DA93D}"/>
    </a:ext>
  </a:ext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ts23-ppt-basis</Template>
  <TotalTime>0</TotalTime>
  <Words>312</Words>
  <Application>Microsoft Office PowerPoint</Application>
  <PresentationFormat>Benutzerdefiniert</PresentationFormat>
  <Paragraphs>55</Paragraphs>
  <Slides>23</Slides>
  <Notes>1</Notes>
  <HiddenSlides>2</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23</vt:i4>
      </vt:variant>
    </vt:vector>
  </HeadingPairs>
  <TitlesOfParts>
    <vt:vector size="27" baseType="lpstr">
      <vt:lpstr>Arial</vt:lpstr>
      <vt:lpstr>Helvetica Neue</vt:lpstr>
      <vt:lpstr>Helvetica Neue Medium</vt:lpstr>
      <vt:lpstr>truestory 23</vt:lpstr>
      <vt:lpstr>Foliensatz für Dialog</vt:lpstr>
      <vt:lpstr>PowerPoint-Präsentation</vt:lpstr>
      <vt:lpstr>Wer ist eigentlich …</vt:lpstr>
      <vt:lpstr>Unser Thema heute: TRUE SAFETY</vt:lpstr>
      <vt:lpstr>PowerPoint-Präsentation</vt:lpstr>
      <vt:lpstr>_die truestory und du </vt:lpstr>
      <vt:lpstr>_die truestory und du _die truestory und ihr  </vt:lpstr>
      <vt:lpstr>_die truestory und du _die truestory und ihr _ stellt eure truestory-Fragen  </vt:lpstr>
      <vt:lpstr>_die truestory und du _die truestory und ihr _stellt eure truestory-Fragen _die truestory und das Leben </vt:lpstr>
      <vt:lpstr>Seite XXX</vt:lpstr>
      <vt:lpstr>Wir beten…</vt:lpstr>
      <vt:lpstr>unser Thema heute:  TRUE SAFETY</vt:lpstr>
      <vt:lpstr>Seite 1504</vt:lpstr>
      <vt:lpstr>Welche Frage hast du? Wo bleibst du hängen?</vt:lpstr>
      <vt:lpstr>Teilt eure Frage + eure Entdeckung. </vt:lpstr>
      <vt:lpstr>PowerPoint-Präsentation</vt:lpstr>
      <vt:lpstr>PowerPoint-Präsentation</vt:lpstr>
      <vt:lpstr>PowerPoint-Präsentation</vt:lpstr>
      <vt:lpstr>PowerPoint-Präsentation</vt:lpstr>
      <vt:lpstr>Und jetzt?</vt:lpstr>
      <vt:lpstr>Und dann?</vt:lpstr>
      <vt:lpstr>Wir sehen uns im Bistro!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proChrist e.V. - Martin Engels</dc:creator>
  <cp:lastModifiedBy>Prawitt, Pit</cp:lastModifiedBy>
  <cp:revision>4</cp:revision>
  <dcterms:created xsi:type="dcterms:W3CDTF">2022-07-04T10:51:47Z</dcterms:created>
  <dcterms:modified xsi:type="dcterms:W3CDTF">2023-02-15T10:16:10Z</dcterms:modified>
</cp:coreProperties>
</file>